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77" r:id="rId18"/>
    <p:sldId id="276" r:id="rId19"/>
    <p:sldId id="278" r:id="rId20"/>
    <p:sldId id="281" r:id="rId21"/>
    <p:sldId id="282" r:id="rId22"/>
    <p:sldId id="283" r:id="rId23"/>
    <p:sldId id="301" r:id="rId24"/>
    <p:sldId id="280" r:id="rId25"/>
    <p:sldId id="284" r:id="rId26"/>
    <p:sldId id="286" r:id="rId27"/>
    <p:sldId id="285" r:id="rId28"/>
    <p:sldId id="288" r:id="rId29"/>
    <p:sldId id="287" r:id="rId30"/>
    <p:sldId id="290" r:id="rId31"/>
    <p:sldId id="289" r:id="rId32"/>
    <p:sldId id="291" r:id="rId33"/>
    <p:sldId id="292" r:id="rId34"/>
    <p:sldId id="293" r:id="rId35"/>
    <p:sldId id="294" r:id="rId36"/>
    <p:sldId id="306" r:id="rId37"/>
    <p:sldId id="295" r:id="rId38"/>
    <p:sldId id="296" r:id="rId39"/>
    <p:sldId id="297" r:id="rId40"/>
    <p:sldId id="298" r:id="rId41"/>
    <p:sldId id="299" r:id="rId42"/>
    <p:sldId id="300" r:id="rId43"/>
    <p:sldId id="304" r:id="rId44"/>
    <p:sldId id="302" r:id="rId45"/>
    <p:sldId id="303" r:id="rId46"/>
    <p:sldId id="305" r:id="rId47"/>
    <p:sldId id="307" r:id="rId48"/>
    <p:sldId id="308" r:id="rId49"/>
    <p:sldId id="309" r:id="rId50"/>
    <p:sldId id="310" r:id="rId5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Economica" panose="020B060402020202020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313"/>
    <a:srgbClr val="301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8" autoAdjust="0"/>
    <p:restoredTop sz="80621" autoAdjust="0"/>
  </p:normalViewPr>
  <p:slideViewPr>
    <p:cSldViewPr snapToGrid="0">
      <p:cViewPr varScale="1">
        <p:scale>
          <a:sx n="92" d="100"/>
          <a:sy n="92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DB2F79-4E21-45CD-B37D-B82DDC8F15C7}" type="doc">
      <dgm:prSet loTypeId="urn:microsoft.com/office/officeart/2005/8/layout/chevron2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E2AB26F-0799-47E6-B870-25C248393F23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51B789A8-158F-4CEA-983E-3FEB7FB65BD5}" type="parTrans" cxnId="{C7BAE40E-6BB7-4E93-BD57-04FAAF05D755}">
      <dgm:prSet/>
      <dgm:spPr/>
      <dgm:t>
        <a:bodyPr/>
        <a:lstStyle/>
        <a:p>
          <a:endParaRPr lang="en-US"/>
        </a:p>
      </dgm:t>
    </dgm:pt>
    <dgm:pt modelId="{B919C1EB-778A-4B71-8E2E-7E3A0F393757}" type="sibTrans" cxnId="{C7BAE40E-6BB7-4E93-BD57-04FAAF05D755}">
      <dgm:prSet/>
      <dgm:spPr/>
      <dgm:t>
        <a:bodyPr/>
        <a:lstStyle/>
        <a:p>
          <a:endParaRPr lang="en-US"/>
        </a:p>
      </dgm:t>
    </dgm:pt>
    <dgm:pt modelId="{611C78A9-06D1-4CD9-ACB6-C78E348EC8D8}">
      <dgm:prSet phldrT="[Text]"/>
      <dgm:spPr/>
      <dgm:t>
        <a:bodyPr/>
        <a:lstStyle/>
        <a:p>
          <a:r>
            <a:rPr lang="en-US" dirty="0"/>
            <a:t>Generating two patterned point clouds in Matlab</a:t>
          </a:r>
        </a:p>
      </dgm:t>
    </dgm:pt>
    <dgm:pt modelId="{2C691F92-20E3-4407-9231-3F9AD4849DA3}" type="parTrans" cxnId="{AE1B56CF-8A39-4B8D-AEBE-915172273B46}">
      <dgm:prSet/>
      <dgm:spPr/>
      <dgm:t>
        <a:bodyPr/>
        <a:lstStyle/>
        <a:p>
          <a:endParaRPr lang="en-US"/>
        </a:p>
      </dgm:t>
    </dgm:pt>
    <dgm:pt modelId="{D6D73CEC-8516-4A34-A1A3-547408B48DD4}" type="sibTrans" cxnId="{AE1B56CF-8A39-4B8D-AEBE-915172273B46}">
      <dgm:prSet/>
      <dgm:spPr/>
      <dgm:t>
        <a:bodyPr/>
        <a:lstStyle/>
        <a:p>
          <a:endParaRPr lang="en-US"/>
        </a:p>
      </dgm:t>
    </dgm:pt>
    <dgm:pt modelId="{4F96229F-A0B8-45C9-8241-843B9C175D35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6E1EA3B5-4677-4C36-95B0-C64EEC7D69DF}" type="parTrans" cxnId="{578B2647-F149-477F-B7AA-AC15C7641FF9}">
      <dgm:prSet/>
      <dgm:spPr/>
      <dgm:t>
        <a:bodyPr/>
        <a:lstStyle/>
        <a:p>
          <a:endParaRPr lang="en-US"/>
        </a:p>
      </dgm:t>
    </dgm:pt>
    <dgm:pt modelId="{66C4E516-C2AB-4F62-BCAA-60DF17C361F3}" type="sibTrans" cxnId="{578B2647-F149-477F-B7AA-AC15C7641FF9}">
      <dgm:prSet/>
      <dgm:spPr/>
      <dgm:t>
        <a:bodyPr/>
        <a:lstStyle/>
        <a:p>
          <a:endParaRPr lang="en-US"/>
        </a:p>
      </dgm:t>
    </dgm:pt>
    <dgm:pt modelId="{DD8B3C29-8CEF-4084-B936-E85093F67195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A20FC55B-F935-4F4B-91C6-05788C979D48}" type="parTrans" cxnId="{B77D52DE-023E-4EE1-89D6-C7CCC5B29D43}">
      <dgm:prSet/>
      <dgm:spPr/>
      <dgm:t>
        <a:bodyPr/>
        <a:lstStyle/>
        <a:p>
          <a:endParaRPr lang="en-US"/>
        </a:p>
      </dgm:t>
    </dgm:pt>
    <dgm:pt modelId="{CB4D340C-986D-4969-B95D-52842B852656}" type="sibTrans" cxnId="{B77D52DE-023E-4EE1-89D6-C7CCC5B29D43}">
      <dgm:prSet/>
      <dgm:spPr/>
      <dgm:t>
        <a:bodyPr/>
        <a:lstStyle/>
        <a:p>
          <a:endParaRPr lang="en-US"/>
        </a:p>
      </dgm:t>
    </dgm:pt>
    <dgm:pt modelId="{823141ED-85E2-4B66-9571-3D312ED7DEA7}">
      <dgm:prSet phldrT="[Text]"/>
      <dgm:spPr/>
      <dgm:t>
        <a:bodyPr/>
        <a:lstStyle/>
        <a:p>
          <a:r>
            <a:rPr lang="en-US" dirty="0"/>
            <a:t>Meshing the surface using best suitable method</a:t>
          </a:r>
        </a:p>
      </dgm:t>
    </dgm:pt>
    <dgm:pt modelId="{07038DF7-4ED3-46C6-BC83-0256FEE81F1F}" type="parTrans" cxnId="{3E67E30F-3C14-416D-A57D-F904836169EE}">
      <dgm:prSet/>
      <dgm:spPr/>
      <dgm:t>
        <a:bodyPr/>
        <a:lstStyle/>
        <a:p>
          <a:endParaRPr lang="en-US"/>
        </a:p>
      </dgm:t>
    </dgm:pt>
    <dgm:pt modelId="{23537B9B-8675-45C8-8F68-20D27D50D54B}" type="sibTrans" cxnId="{3E67E30F-3C14-416D-A57D-F904836169EE}">
      <dgm:prSet/>
      <dgm:spPr/>
      <dgm:t>
        <a:bodyPr/>
        <a:lstStyle/>
        <a:p>
          <a:endParaRPr lang="en-US"/>
        </a:p>
      </dgm:t>
    </dgm:pt>
    <dgm:pt modelId="{54CC5D9A-69FB-47F3-97D5-603E9E945740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60950CB6-7C8C-4202-9FCC-4FF8AEB555C9}" type="parTrans" cxnId="{4666A8E7-06E5-4564-9075-FA98C3DAC48D}">
      <dgm:prSet/>
      <dgm:spPr/>
      <dgm:t>
        <a:bodyPr/>
        <a:lstStyle/>
        <a:p>
          <a:endParaRPr lang="en-US"/>
        </a:p>
      </dgm:t>
    </dgm:pt>
    <dgm:pt modelId="{72AC9811-CB39-41B5-9868-73874CE35AC9}" type="sibTrans" cxnId="{4666A8E7-06E5-4564-9075-FA98C3DAC48D}">
      <dgm:prSet/>
      <dgm:spPr/>
      <dgm:t>
        <a:bodyPr/>
        <a:lstStyle/>
        <a:p>
          <a:endParaRPr lang="en-US"/>
        </a:p>
      </dgm:t>
    </dgm:pt>
    <dgm:pt modelId="{C27D2FB7-2ACF-439E-81D8-92CEE1A3CA4C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C64DE09E-9207-42E2-9C8C-705E18427012}" type="parTrans" cxnId="{175111B0-5193-4E1E-87FE-30486E0AB1C9}">
      <dgm:prSet/>
      <dgm:spPr/>
      <dgm:t>
        <a:bodyPr/>
        <a:lstStyle/>
        <a:p>
          <a:endParaRPr lang="en-US"/>
        </a:p>
      </dgm:t>
    </dgm:pt>
    <dgm:pt modelId="{06F91D13-1465-4397-B168-15AB7DD90362}" type="sibTrans" cxnId="{175111B0-5193-4E1E-87FE-30486E0AB1C9}">
      <dgm:prSet/>
      <dgm:spPr/>
      <dgm:t>
        <a:bodyPr/>
        <a:lstStyle/>
        <a:p>
          <a:endParaRPr lang="en-US"/>
        </a:p>
      </dgm:t>
    </dgm:pt>
    <dgm:pt modelId="{586CBA90-49FF-4B13-B940-A71633BE61CB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074CD878-F16E-4C10-9B3F-DA86DE3107FC}" type="parTrans" cxnId="{1E8A9FD7-2C76-4A6D-B865-88392F7436C6}">
      <dgm:prSet/>
      <dgm:spPr/>
      <dgm:t>
        <a:bodyPr/>
        <a:lstStyle/>
        <a:p>
          <a:endParaRPr lang="en-US"/>
        </a:p>
      </dgm:t>
    </dgm:pt>
    <dgm:pt modelId="{0BA58500-08D9-4165-AEF1-96FA11F9BBCF}" type="sibTrans" cxnId="{1E8A9FD7-2C76-4A6D-B865-88392F7436C6}">
      <dgm:prSet/>
      <dgm:spPr/>
      <dgm:t>
        <a:bodyPr/>
        <a:lstStyle/>
        <a:p>
          <a:endParaRPr lang="en-US"/>
        </a:p>
      </dgm:t>
    </dgm:pt>
    <dgm:pt modelId="{9DE74AD8-90A0-4875-AE88-A74C1BC2DB0B}">
      <dgm:prSet/>
      <dgm:spPr/>
      <dgm:t>
        <a:bodyPr/>
        <a:lstStyle/>
        <a:p>
          <a:r>
            <a:rPr lang="en-US" dirty="0"/>
            <a:t>Obtaining the features and shape for required part </a:t>
          </a:r>
        </a:p>
      </dgm:t>
    </dgm:pt>
    <dgm:pt modelId="{D6C84FA4-D9B3-49BD-87A8-563377913AC0}" type="parTrans" cxnId="{183E0657-6EB6-4D7F-8544-79EE22C3AE10}">
      <dgm:prSet/>
      <dgm:spPr/>
      <dgm:t>
        <a:bodyPr/>
        <a:lstStyle/>
        <a:p>
          <a:endParaRPr lang="en-US"/>
        </a:p>
      </dgm:t>
    </dgm:pt>
    <dgm:pt modelId="{D427C897-F005-4480-9069-76CB5BC3F2ED}" type="sibTrans" cxnId="{183E0657-6EB6-4D7F-8544-79EE22C3AE10}">
      <dgm:prSet/>
      <dgm:spPr/>
      <dgm:t>
        <a:bodyPr/>
        <a:lstStyle/>
        <a:p>
          <a:endParaRPr lang="en-US"/>
        </a:p>
      </dgm:t>
    </dgm:pt>
    <dgm:pt modelId="{99A837DF-04DB-407C-A16F-4F490FDF2691}">
      <dgm:prSet/>
      <dgm:spPr/>
      <dgm:t>
        <a:bodyPr/>
        <a:lstStyle/>
        <a:p>
          <a:r>
            <a:rPr lang="en-US" dirty="0"/>
            <a:t>Converting the Mesh into a solid object </a:t>
          </a:r>
        </a:p>
      </dgm:t>
    </dgm:pt>
    <dgm:pt modelId="{D841FEC6-6E0E-4454-A32C-ACCA2603E08A}" type="parTrans" cxnId="{376D33A9-3D74-4D96-80BE-0CEC9C8D5053}">
      <dgm:prSet/>
      <dgm:spPr/>
      <dgm:t>
        <a:bodyPr/>
        <a:lstStyle/>
        <a:p>
          <a:endParaRPr lang="en-US"/>
        </a:p>
      </dgm:t>
    </dgm:pt>
    <dgm:pt modelId="{EF238C2C-3B4E-4423-AEC8-BF82E9BB34E1}" type="sibTrans" cxnId="{376D33A9-3D74-4D96-80BE-0CEC9C8D5053}">
      <dgm:prSet/>
      <dgm:spPr/>
      <dgm:t>
        <a:bodyPr/>
        <a:lstStyle/>
        <a:p>
          <a:endParaRPr lang="en-US"/>
        </a:p>
      </dgm:t>
    </dgm:pt>
    <dgm:pt modelId="{26A66CCB-778D-4BB2-8DD6-4484CD405A54}">
      <dgm:prSet/>
      <dgm:spPr/>
      <dgm:t>
        <a:bodyPr/>
        <a:lstStyle/>
        <a:p>
          <a:r>
            <a:rPr lang="en-US" dirty="0"/>
            <a:t>Exporting the .</a:t>
          </a:r>
          <a:r>
            <a:rPr lang="en-US" dirty="0" err="1"/>
            <a:t>Stl</a:t>
          </a:r>
          <a:r>
            <a:rPr lang="en-US" dirty="0"/>
            <a:t> format</a:t>
          </a:r>
        </a:p>
      </dgm:t>
    </dgm:pt>
    <dgm:pt modelId="{BA7D4748-9057-46EF-AD51-EEBC11DA886E}" type="parTrans" cxnId="{C41CE368-2131-424B-974A-53E53C4A5DB0}">
      <dgm:prSet/>
      <dgm:spPr/>
      <dgm:t>
        <a:bodyPr/>
        <a:lstStyle/>
        <a:p>
          <a:endParaRPr lang="en-US"/>
        </a:p>
      </dgm:t>
    </dgm:pt>
    <dgm:pt modelId="{4BB78867-18CF-455A-9257-6C2885392DB3}" type="sibTrans" cxnId="{C41CE368-2131-424B-974A-53E53C4A5DB0}">
      <dgm:prSet/>
      <dgm:spPr/>
      <dgm:t>
        <a:bodyPr/>
        <a:lstStyle/>
        <a:p>
          <a:endParaRPr lang="en-US"/>
        </a:p>
      </dgm:t>
    </dgm:pt>
    <dgm:pt modelId="{496D5B00-4374-49CB-B37C-78F9AC666280}">
      <dgm:prSet/>
      <dgm:spPr/>
      <dgm:t>
        <a:bodyPr/>
        <a:lstStyle/>
        <a:p>
          <a:r>
            <a:rPr lang="en-US"/>
            <a:t>Dual 3D Printing!!</a:t>
          </a:r>
        </a:p>
      </dgm:t>
    </dgm:pt>
    <dgm:pt modelId="{F989B251-A70A-4A3E-97AB-519609474752}" type="parTrans" cxnId="{4C4DE957-EEB4-4F92-B8B9-E5CA684FD9F7}">
      <dgm:prSet/>
      <dgm:spPr/>
      <dgm:t>
        <a:bodyPr/>
        <a:lstStyle/>
        <a:p>
          <a:endParaRPr lang="en-US"/>
        </a:p>
      </dgm:t>
    </dgm:pt>
    <dgm:pt modelId="{0E72E2F2-C7AA-44FE-A090-BC5608B33307}" type="sibTrans" cxnId="{4C4DE957-EEB4-4F92-B8B9-E5CA684FD9F7}">
      <dgm:prSet/>
      <dgm:spPr/>
      <dgm:t>
        <a:bodyPr/>
        <a:lstStyle/>
        <a:p>
          <a:endParaRPr lang="en-US"/>
        </a:p>
      </dgm:t>
    </dgm:pt>
    <dgm:pt modelId="{A2F8BBB0-80D3-43B7-818B-393B4E555418}" type="pres">
      <dgm:prSet presAssocID="{1EDB2F79-4E21-45CD-B37D-B82DDC8F15C7}" presName="linearFlow" presStyleCnt="0">
        <dgm:presLayoutVars>
          <dgm:dir/>
          <dgm:animLvl val="lvl"/>
          <dgm:resizeHandles val="exact"/>
        </dgm:presLayoutVars>
      </dgm:prSet>
      <dgm:spPr/>
    </dgm:pt>
    <dgm:pt modelId="{37393BD8-7914-4503-BA8B-05869471BFFB}" type="pres">
      <dgm:prSet presAssocID="{AE2AB26F-0799-47E6-B870-25C248393F23}" presName="composite" presStyleCnt="0"/>
      <dgm:spPr/>
    </dgm:pt>
    <dgm:pt modelId="{452CAB0E-89CD-4069-A51D-A87A1F735F5B}" type="pres">
      <dgm:prSet presAssocID="{AE2AB26F-0799-47E6-B870-25C248393F23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E7873EF7-2EF6-4A4B-B752-39A9DEA3A67A}" type="pres">
      <dgm:prSet presAssocID="{AE2AB26F-0799-47E6-B870-25C248393F23}" presName="descendantText" presStyleLbl="alignAcc1" presStyleIdx="0" presStyleCnt="6">
        <dgm:presLayoutVars>
          <dgm:bulletEnabled val="1"/>
        </dgm:presLayoutVars>
      </dgm:prSet>
      <dgm:spPr/>
    </dgm:pt>
    <dgm:pt modelId="{642F51F1-64FB-4191-B909-BB9902234751}" type="pres">
      <dgm:prSet presAssocID="{B919C1EB-778A-4B71-8E2E-7E3A0F393757}" presName="sp" presStyleCnt="0"/>
      <dgm:spPr/>
    </dgm:pt>
    <dgm:pt modelId="{ACB86D5C-472A-4506-8798-B8686E2BFEA4}" type="pres">
      <dgm:prSet presAssocID="{4F96229F-A0B8-45C9-8241-843B9C175D35}" presName="composite" presStyleCnt="0"/>
      <dgm:spPr/>
    </dgm:pt>
    <dgm:pt modelId="{88D29B5D-EA30-4483-83A6-86ADF7FC6E02}" type="pres">
      <dgm:prSet presAssocID="{4F96229F-A0B8-45C9-8241-843B9C175D35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D46C9A90-4B75-4B14-8570-C1F7EAF95640}" type="pres">
      <dgm:prSet presAssocID="{4F96229F-A0B8-45C9-8241-843B9C175D35}" presName="descendantText" presStyleLbl="alignAcc1" presStyleIdx="1" presStyleCnt="6">
        <dgm:presLayoutVars>
          <dgm:bulletEnabled val="1"/>
        </dgm:presLayoutVars>
      </dgm:prSet>
      <dgm:spPr/>
    </dgm:pt>
    <dgm:pt modelId="{4BE14E91-9228-4B86-872F-E935ECEB07E8}" type="pres">
      <dgm:prSet presAssocID="{66C4E516-C2AB-4F62-BCAA-60DF17C361F3}" presName="sp" presStyleCnt="0"/>
      <dgm:spPr/>
    </dgm:pt>
    <dgm:pt modelId="{C0D0841F-CBA7-47AA-ABDD-BFA9CAD7A7A5}" type="pres">
      <dgm:prSet presAssocID="{DD8B3C29-8CEF-4084-B936-E85093F67195}" presName="composite" presStyleCnt="0"/>
      <dgm:spPr/>
    </dgm:pt>
    <dgm:pt modelId="{0A47B5B8-5FC8-4619-A5FC-05FDB6F489CF}" type="pres">
      <dgm:prSet presAssocID="{DD8B3C29-8CEF-4084-B936-E85093F6719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FBF28450-F1B9-4957-B4F9-F368EB4986E6}" type="pres">
      <dgm:prSet presAssocID="{DD8B3C29-8CEF-4084-B936-E85093F67195}" presName="descendantText" presStyleLbl="alignAcc1" presStyleIdx="2" presStyleCnt="6">
        <dgm:presLayoutVars>
          <dgm:bulletEnabled val="1"/>
        </dgm:presLayoutVars>
      </dgm:prSet>
      <dgm:spPr/>
    </dgm:pt>
    <dgm:pt modelId="{98284370-51B3-4EF7-8D97-BFDBE6D217B4}" type="pres">
      <dgm:prSet presAssocID="{CB4D340C-986D-4969-B95D-52842B852656}" presName="sp" presStyleCnt="0"/>
      <dgm:spPr/>
    </dgm:pt>
    <dgm:pt modelId="{B4981D02-0503-4A74-BAA5-C85A9BAB1F24}" type="pres">
      <dgm:prSet presAssocID="{54CC5D9A-69FB-47F3-97D5-603E9E945740}" presName="composite" presStyleCnt="0"/>
      <dgm:spPr/>
    </dgm:pt>
    <dgm:pt modelId="{9EAE2A6C-5086-4548-8963-FC6F82816AAE}" type="pres">
      <dgm:prSet presAssocID="{54CC5D9A-69FB-47F3-97D5-603E9E945740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ABB96A11-0C2E-40F4-A355-B2BEB506384A}" type="pres">
      <dgm:prSet presAssocID="{54CC5D9A-69FB-47F3-97D5-603E9E945740}" presName="descendantText" presStyleLbl="alignAcc1" presStyleIdx="3" presStyleCnt="6">
        <dgm:presLayoutVars>
          <dgm:bulletEnabled val="1"/>
        </dgm:presLayoutVars>
      </dgm:prSet>
      <dgm:spPr/>
    </dgm:pt>
    <dgm:pt modelId="{DC30CEA7-2886-4E80-8E4C-A2A6406D5173}" type="pres">
      <dgm:prSet presAssocID="{72AC9811-CB39-41B5-9868-73874CE35AC9}" presName="sp" presStyleCnt="0"/>
      <dgm:spPr/>
    </dgm:pt>
    <dgm:pt modelId="{81CEE292-C13D-4CBE-AEC4-0DB5414A5093}" type="pres">
      <dgm:prSet presAssocID="{C27D2FB7-2ACF-439E-81D8-92CEE1A3CA4C}" presName="composite" presStyleCnt="0"/>
      <dgm:spPr/>
    </dgm:pt>
    <dgm:pt modelId="{D3E13D34-B55A-47F6-9F81-21D8DE3A0A77}" type="pres">
      <dgm:prSet presAssocID="{C27D2FB7-2ACF-439E-81D8-92CEE1A3CA4C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866ECB1C-049F-4ED1-9B32-55E19D17933E}" type="pres">
      <dgm:prSet presAssocID="{C27D2FB7-2ACF-439E-81D8-92CEE1A3CA4C}" presName="descendantText" presStyleLbl="alignAcc1" presStyleIdx="4" presStyleCnt="6">
        <dgm:presLayoutVars>
          <dgm:bulletEnabled val="1"/>
        </dgm:presLayoutVars>
      </dgm:prSet>
      <dgm:spPr/>
    </dgm:pt>
    <dgm:pt modelId="{7E4ADDDA-00ED-4EB1-9828-7D77AA314554}" type="pres">
      <dgm:prSet presAssocID="{06F91D13-1465-4397-B168-15AB7DD90362}" presName="sp" presStyleCnt="0"/>
      <dgm:spPr/>
    </dgm:pt>
    <dgm:pt modelId="{2B88AECE-507C-4479-88AE-59669469EDE8}" type="pres">
      <dgm:prSet presAssocID="{586CBA90-49FF-4B13-B940-A71633BE61CB}" presName="composite" presStyleCnt="0"/>
      <dgm:spPr/>
    </dgm:pt>
    <dgm:pt modelId="{428554D2-69E4-42D7-A0B7-25B7736A8A1C}" type="pres">
      <dgm:prSet presAssocID="{586CBA90-49FF-4B13-B940-A71633BE61CB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B9D19937-DFAC-41B3-B3C4-F10E31D4E5B6}" type="pres">
      <dgm:prSet presAssocID="{586CBA90-49FF-4B13-B940-A71633BE61CB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C7BAE40E-6BB7-4E93-BD57-04FAAF05D755}" srcId="{1EDB2F79-4E21-45CD-B37D-B82DDC8F15C7}" destId="{AE2AB26F-0799-47E6-B870-25C248393F23}" srcOrd="0" destOrd="0" parTransId="{51B789A8-158F-4CEA-983E-3FEB7FB65BD5}" sibTransId="{B919C1EB-778A-4B71-8E2E-7E3A0F393757}"/>
    <dgm:cxn modelId="{3E67E30F-3C14-416D-A57D-F904836169EE}" srcId="{DD8B3C29-8CEF-4084-B936-E85093F67195}" destId="{823141ED-85E2-4B66-9571-3D312ED7DEA7}" srcOrd="0" destOrd="0" parTransId="{07038DF7-4ED3-46C6-BC83-0256FEE81F1F}" sibTransId="{23537B9B-8675-45C8-8F68-20D27D50D54B}"/>
    <dgm:cxn modelId="{17A2CF41-A35C-4879-AD8E-462F30158578}" type="presOf" srcId="{DD8B3C29-8CEF-4084-B936-E85093F67195}" destId="{0A47B5B8-5FC8-4619-A5FC-05FDB6F489CF}" srcOrd="0" destOrd="0" presId="urn:microsoft.com/office/officeart/2005/8/layout/chevron2"/>
    <dgm:cxn modelId="{D91B1143-7462-4D18-8237-8B63BC530828}" type="presOf" srcId="{586CBA90-49FF-4B13-B940-A71633BE61CB}" destId="{428554D2-69E4-42D7-A0B7-25B7736A8A1C}" srcOrd="0" destOrd="0" presId="urn:microsoft.com/office/officeart/2005/8/layout/chevron2"/>
    <dgm:cxn modelId="{47A22863-7AAC-4E1E-8E81-BC6BA5D7EC65}" type="presOf" srcId="{611C78A9-06D1-4CD9-ACB6-C78E348EC8D8}" destId="{E7873EF7-2EF6-4A4B-B752-39A9DEA3A67A}" srcOrd="0" destOrd="0" presId="urn:microsoft.com/office/officeart/2005/8/layout/chevron2"/>
    <dgm:cxn modelId="{1474FF45-FB87-47DF-9490-8F6E760A7F2D}" type="presOf" srcId="{C27D2FB7-2ACF-439E-81D8-92CEE1A3CA4C}" destId="{D3E13D34-B55A-47F6-9F81-21D8DE3A0A77}" srcOrd="0" destOrd="0" presId="urn:microsoft.com/office/officeart/2005/8/layout/chevron2"/>
    <dgm:cxn modelId="{578B2647-F149-477F-B7AA-AC15C7641FF9}" srcId="{1EDB2F79-4E21-45CD-B37D-B82DDC8F15C7}" destId="{4F96229F-A0B8-45C9-8241-843B9C175D35}" srcOrd="1" destOrd="0" parTransId="{6E1EA3B5-4677-4C36-95B0-C64EEC7D69DF}" sibTransId="{66C4E516-C2AB-4F62-BCAA-60DF17C361F3}"/>
    <dgm:cxn modelId="{C41CE368-2131-424B-974A-53E53C4A5DB0}" srcId="{C27D2FB7-2ACF-439E-81D8-92CEE1A3CA4C}" destId="{26A66CCB-778D-4BB2-8DD6-4484CD405A54}" srcOrd="0" destOrd="0" parTransId="{BA7D4748-9057-46EF-AD51-EEBC11DA886E}" sibTransId="{4BB78867-18CF-455A-9257-6C2885392DB3}"/>
    <dgm:cxn modelId="{1C40A64A-D247-4D0B-9909-AE3B2B901AD9}" type="presOf" srcId="{9DE74AD8-90A0-4875-AE88-A74C1BC2DB0B}" destId="{D46C9A90-4B75-4B14-8570-C1F7EAF95640}" srcOrd="0" destOrd="0" presId="urn:microsoft.com/office/officeart/2005/8/layout/chevron2"/>
    <dgm:cxn modelId="{183E0657-6EB6-4D7F-8544-79EE22C3AE10}" srcId="{4F96229F-A0B8-45C9-8241-843B9C175D35}" destId="{9DE74AD8-90A0-4875-AE88-A74C1BC2DB0B}" srcOrd="0" destOrd="0" parTransId="{D6C84FA4-D9B3-49BD-87A8-563377913AC0}" sibTransId="{D427C897-F005-4480-9069-76CB5BC3F2ED}"/>
    <dgm:cxn modelId="{4C4DE957-EEB4-4F92-B8B9-E5CA684FD9F7}" srcId="{586CBA90-49FF-4B13-B940-A71633BE61CB}" destId="{496D5B00-4374-49CB-B37C-78F9AC666280}" srcOrd="0" destOrd="0" parTransId="{F989B251-A70A-4A3E-97AB-519609474752}" sibTransId="{0E72E2F2-C7AA-44FE-A090-BC5608B33307}"/>
    <dgm:cxn modelId="{65D4AA80-5D16-4E4F-9D39-3F7755637B35}" type="presOf" srcId="{99A837DF-04DB-407C-A16F-4F490FDF2691}" destId="{ABB96A11-0C2E-40F4-A355-B2BEB506384A}" srcOrd="0" destOrd="0" presId="urn:microsoft.com/office/officeart/2005/8/layout/chevron2"/>
    <dgm:cxn modelId="{38793083-FC1F-47A0-8E70-B9D751707E75}" type="presOf" srcId="{4F96229F-A0B8-45C9-8241-843B9C175D35}" destId="{88D29B5D-EA30-4483-83A6-86ADF7FC6E02}" srcOrd="0" destOrd="0" presId="urn:microsoft.com/office/officeart/2005/8/layout/chevron2"/>
    <dgm:cxn modelId="{376D33A9-3D74-4D96-80BE-0CEC9C8D5053}" srcId="{54CC5D9A-69FB-47F3-97D5-603E9E945740}" destId="{99A837DF-04DB-407C-A16F-4F490FDF2691}" srcOrd="0" destOrd="0" parTransId="{D841FEC6-6E0E-4454-A32C-ACCA2603E08A}" sibTransId="{EF238C2C-3B4E-4423-AEC8-BF82E9BB34E1}"/>
    <dgm:cxn modelId="{175111B0-5193-4E1E-87FE-30486E0AB1C9}" srcId="{1EDB2F79-4E21-45CD-B37D-B82DDC8F15C7}" destId="{C27D2FB7-2ACF-439E-81D8-92CEE1A3CA4C}" srcOrd="4" destOrd="0" parTransId="{C64DE09E-9207-42E2-9C8C-705E18427012}" sibTransId="{06F91D13-1465-4397-B168-15AB7DD90362}"/>
    <dgm:cxn modelId="{007A15C7-8B4B-43F2-8C44-E3FC4A8EC91A}" type="presOf" srcId="{54CC5D9A-69FB-47F3-97D5-603E9E945740}" destId="{9EAE2A6C-5086-4548-8963-FC6F82816AAE}" srcOrd="0" destOrd="0" presId="urn:microsoft.com/office/officeart/2005/8/layout/chevron2"/>
    <dgm:cxn modelId="{BF445CCD-F867-467F-BFA0-CF0C7972F84F}" type="presOf" srcId="{26A66CCB-778D-4BB2-8DD6-4484CD405A54}" destId="{866ECB1C-049F-4ED1-9B32-55E19D17933E}" srcOrd="0" destOrd="0" presId="urn:microsoft.com/office/officeart/2005/8/layout/chevron2"/>
    <dgm:cxn modelId="{AE1B56CF-8A39-4B8D-AEBE-915172273B46}" srcId="{AE2AB26F-0799-47E6-B870-25C248393F23}" destId="{611C78A9-06D1-4CD9-ACB6-C78E348EC8D8}" srcOrd="0" destOrd="0" parTransId="{2C691F92-20E3-4407-9231-3F9AD4849DA3}" sibTransId="{D6D73CEC-8516-4A34-A1A3-547408B48DD4}"/>
    <dgm:cxn modelId="{792F65D0-40FF-4DA5-A4D1-B6F330779452}" type="presOf" srcId="{496D5B00-4374-49CB-B37C-78F9AC666280}" destId="{B9D19937-DFAC-41B3-B3C4-F10E31D4E5B6}" srcOrd="0" destOrd="0" presId="urn:microsoft.com/office/officeart/2005/8/layout/chevron2"/>
    <dgm:cxn modelId="{1E8A9FD7-2C76-4A6D-B865-88392F7436C6}" srcId="{1EDB2F79-4E21-45CD-B37D-B82DDC8F15C7}" destId="{586CBA90-49FF-4B13-B940-A71633BE61CB}" srcOrd="5" destOrd="0" parTransId="{074CD878-F16E-4C10-9B3F-DA86DE3107FC}" sibTransId="{0BA58500-08D9-4165-AEF1-96FA11F9BBCF}"/>
    <dgm:cxn modelId="{B77D52DE-023E-4EE1-89D6-C7CCC5B29D43}" srcId="{1EDB2F79-4E21-45CD-B37D-B82DDC8F15C7}" destId="{DD8B3C29-8CEF-4084-B936-E85093F67195}" srcOrd="2" destOrd="0" parTransId="{A20FC55B-F935-4F4B-91C6-05788C979D48}" sibTransId="{CB4D340C-986D-4969-B95D-52842B852656}"/>
    <dgm:cxn modelId="{A4BFFCE2-3463-48DE-9D5E-DBCEB43AB984}" type="presOf" srcId="{823141ED-85E2-4B66-9571-3D312ED7DEA7}" destId="{FBF28450-F1B9-4957-B4F9-F368EB4986E6}" srcOrd="0" destOrd="0" presId="urn:microsoft.com/office/officeart/2005/8/layout/chevron2"/>
    <dgm:cxn modelId="{4666A8E7-06E5-4564-9075-FA98C3DAC48D}" srcId="{1EDB2F79-4E21-45CD-B37D-B82DDC8F15C7}" destId="{54CC5D9A-69FB-47F3-97D5-603E9E945740}" srcOrd="3" destOrd="0" parTransId="{60950CB6-7C8C-4202-9FCC-4FF8AEB555C9}" sibTransId="{72AC9811-CB39-41B5-9868-73874CE35AC9}"/>
    <dgm:cxn modelId="{466A35E8-CE6C-4EB1-A96B-342C3BDA80D7}" type="presOf" srcId="{1EDB2F79-4E21-45CD-B37D-B82DDC8F15C7}" destId="{A2F8BBB0-80D3-43B7-818B-393B4E555418}" srcOrd="0" destOrd="0" presId="urn:microsoft.com/office/officeart/2005/8/layout/chevron2"/>
    <dgm:cxn modelId="{7CF8B5FE-D24A-40C9-BFDB-88FECE93A5BE}" type="presOf" srcId="{AE2AB26F-0799-47E6-B870-25C248393F23}" destId="{452CAB0E-89CD-4069-A51D-A87A1F735F5B}" srcOrd="0" destOrd="0" presId="urn:microsoft.com/office/officeart/2005/8/layout/chevron2"/>
    <dgm:cxn modelId="{B6B2D637-EE5B-40EB-B2AB-9BB87BAC9254}" type="presParOf" srcId="{A2F8BBB0-80D3-43B7-818B-393B4E555418}" destId="{37393BD8-7914-4503-BA8B-05869471BFFB}" srcOrd="0" destOrd="0" presId="urn:microsoft.com/office/officeart/2005/8/layout/chevron2"/>
    <dgm:cxn modelId="{D512060B-1096-44BB-989B-1ABF1BFCC134}" type="presParOf" srcId="{37393BD8-7914-4503-BA8B-05869471BFFB}" destId="{452CAB0E-89CD-4069-A51D-A87A1F735F5B}" srcOrd="0" destOrd="0" presId="urn:microsoft.com/office/officeart/2005/8/layout/chevron2"/>
    <dgm:cxn modelId="{E3E24DE2-62B8-42DE-8FB6-9236F31D5065}" type="presParOf" srcId="{37393BD8-7914-4503-BA8B-05869471BFFB}" destId="{E7873EF7-2EF6-4A4B-B752-39A9DEA3A67A}" srcOrd="1" destOrd="0" presId="urn:microsoft.com/office/officeart/2005/8/layout/chevron2"/>
    <dgm:cxn modelId="{7DCA0692-B933-46E0-AD2C-0172E5029EE5}" type="presParOf" srcId="{A2F8BBB0-80D3-43B7-818B-393B4E555418}" destId="{642F51F1-64FB-4191-B909-BB9902234751}" srcOrd="1" destOrd="0" presId="urn:microsoft.com/office/officeart/2005/8/layout/chevron2"/>
    <dgm:cxn modelId="{5789F816-7DEE-4071-963E-60AE3C016255}" type="presParOf" srcId="{A2F8BBB0-80D3-43B7-818B-393B4E555418}" destId="{ACB86D5C-472A-4506-8798-B8686E2BFEA4}" srcOrd="2" destOrd="0" presId="urn:microsoft.com/office/officeart/2005/8/layout/chevron2"/>
    <dgm:cxn modelId="{BC7B2A0B-2654-4C0C-BC0A-4A53C3FF8711}" type="presParOf" srcId="{ACB86D5C-472A-4506-8798-B8686E2BFEA4}" destId="{88D29B5D-EA30-4483-83A6-86ADF7FC6E02}" srcOrd="0" destOrd="0" presId="urn:microsoft.com/office/officeart/2005/8/layout/chevron2"/>
    <dgm:cxn modelId="{D6CB198D-8D40-4A6B-8FEF-7E8AB5EB5813}" type="presParOf" srcId="{ACB86D5C-472A-4506-8798-B8686E2BFEA4}" destId="{D46C9A90-4B75-4B14-8570-C1F7EAF95640}" srcOrd="1" destOrd="0" presId="urn:microsoft.com/office/officeart/2005/8/layout/chevron2"/>
    <dgm:cxn modelId="{C1CDCCE0-75E6-4A2A-B1BC-671C58C08A79}" type="presParOf" srcId="{A2F8BBB0-80D3-43B7-818B-393B4E555418}" destId="{4BE14E91-9228-4B86-872F-E935ECEB07E8}" srcOrd="3" destOrd="0" presId="urn:microsoft.com/office/officeart/2005/8/layout/chevron2"/>
    <dgm:cxn modelId="{A02B4153-BBCA-4E85-8E4C-ECC2439798A1}" type="presParOf" srcId="{A2F8BBB0-80D3-43B7-818B-393B4E555418}" destId="{C0D0841F-CBA7-47AA-ABDD-BFA9CAD7A7A5}" srcOrd="4" destOrd="0" presId="urn:microsoft.com/office/officeart/2005/8/layout/chevron2"/>
    <dgm:cxn modelId="{ADBF6D46-587F-4C8B-8C8D-6700B7AE83B0}" type="presParOf" srcId="{C0D0841F-CBA7-47AA-ABDD-BFA9CAD7A7A5}" destId="{0A47B5B8-5FC8-4619-A5FC-05FDB6F489CF}" srcOrd="0" destOrd="0" presId="urn:microsoft.com/office/officeart/2005/8/layout/chevron2"/>
    <dgm:cxn modelId="{CCE34AB2-5570-47C4-A003-198D91E3562E}" type="presParOf" srcId="{C0D0841F-CBA7-47AA-ABDD-BFA9CAD7A7A5}" destId="{FBF28450-F1B9-4957-B4F9-F368EB4986E6}" srcOrd="1" destOrd="0" presId="urn:microsoft.com/office/officeart/2005/8/layout/chevron2"/>
    <dgm:cxn modelId="{569D6C66-18C0-4F7D-B9E6-86C1AE40654C}" type="presParOf" srcId="{A2F8BBB0-80D3-43B7-818B-393B4E555418}" destId="{98284370-51B3-4EF7-8D97-BFDBE6D217B4}" srcOrd="5" destOrd="0" presId="urn:microsoft.com/office/officeart/2005/8/layout/chevron2"/>
    <dgm:cxn modelId="{3D03ADBE-00EB-4ABC-9791-93489AD269A2}" type="presParOf" srcId="{A2F8BBB0-80D3-43B7-818B-393B4E555418}" destId="{B4981D02-0503-4A74-BAA5-C85A9BAB1F24}" srcOrd="6" destOrd="0" presId="urn:microsoft.com/office/officeart/2005/8/layout/chevron2"/>
    <dgm:cxn modelId="{521846C3-C9AE-4D36-87A6-D528F28173F5}" type="presParOf" srcId="{B4981D02-0503-4A74-BAA5-C85A9BAB1F24}" destId="{9EAE2A6C-5086-4548-8963-FC6F82816AAE}" srcOrd="0" destOrd="0" presId="urn:microsoft.com/office/officeart/2005/8/layout/chevron2"/>
    <dgm:cxn modelId="{2443DBE2-3A52-4AEF-80C5-AFC64C61730B}" type="presParOf" srcId="{B4981D02-0503-4A74-BAA5-C85A9BAB1F24}" destId="{ABB96A11-0C2E-40F4-A355-B2BEB506384A}" srcOrd="1" destOrd="0" presId="urn:microsoft.com/office/officeart/2005/8/layout/chevron2"/>
    <dgm:cxn modelId="{66798077-D830-409E-99FB-85CF8C2FA1F7}" type="presParOf" srcId="{A2F8BBB0-80D3-43B7-818B-393B4E555418}" destId="{DC30CEA7-2886-4E80-8E4C-A2A6406D5173}" srcOrd="7" destOrd="0" presId="urn:microsoft.com/office/officeart/2005/8/layout/chevron2"/>
    <dgm:cxn modelId="{1D848A27-C74B-46B5-A106-5B1368E031D0}" type="presParOf" srcId="{A2F8BBB0-80D3-43B7-818B-393B4E555418}" destId="{81CEE292-C13D-4CBE-AEC4-0DB5414A5093}" srcOrd="8" destOrd="0" presId="urn:microsoft.com/office/officeart/2005/8/layout/chevron2"/>
    <dgm:cxn modelId="{19110BE0-B329-4F6D-BDD9-AF995E6C1C34}" type="presParOf" srcId="{81CEE292-C13D-4CBE-AEC4-0DB5414A5093}" destId="{D3E13D34-B55A-47F6-9F81-21D8DE3A0A77}" srcOrd="0" destOrd="0" presId="urn:microsoft.com/office/officeart/2005/8/layout/chevron2"/>
    <dgm:cxn modelId="{751A8612-A3B3-45B9-8D7B-C44456E9A47E}" type="presParOf" srcId="{81CEE292-C13D-4CBE-AEC4-0DB5414A5093}" destId="{866ECB1C-049F-4ED1-9B32-55E19D17933E}" srcOrd="1" destOrd="0" presId="urn:microsoft.com/office/officeart/2005/8/layout/chevron2"/>
    <dgm:cxn modelId="{1B8FC3EF-ED76-4BDA-A4B0-6F1EB0724384}" type="presParOf" srcId="{A2F8BBB0-80D3-43B7-818B-393B4E555418}" destId="{7E4ADDDA-00ED-4EB1-9828-7D77AA314554}" srcOrd="9" destOrd="0" presId="urn:microsoft.com/office/officeart/2005/8/layout/chevron2"/>
    <dgm:cxn modelId="{1139FEC3-581F-4F1A-8BE5-3C7B92C37F07}" type="presParOf" srcId="{A2F8BBB0-80D3-43B7-818B-393B4E555418}" destId="{2B88AECE-507C-4479-88AE-59669469EDE8}" srcOrd="10" destOrd="0" presId="urn:microsoft.com/office/officeart/2005/8/layout/chevron2"/>
    <dgm:cxn modelId="{C7A10876-8AFA-49E0-BFE5-3A42F31B15D5}" type="presParOf" srcId="{2B88AECE-507C-4479-88AE-59669469EDE8}" destId="{428554D2-69E4-42D7-A0B7-25B7736A8A1C}" srcOrd="0" destOrd="0" presId="urn:microsoft.com/office/officeart/2005/8/layout/chevron2"/>
    <dgm:cxn modelId="{4C57651B-5643-444E-9676-77B6B55D8924}" type="presParOf" srcId="{2B88AECE-507C-4479-88AE-59669469EDE8}" destId="{B9D19937-DFAC-41B3-B3C4-F10E31D4E5B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CAB0E-89CD-4069-A51D-A87A1F735F5B}">
      <dsp:nvSpPr>
        <dsp:cNvPr id="0" name=""/>
        <dsp:cNvSpPr/>
      </dsp:nvSpPr>
      <dsp:spPr>
        <a:xfrm rot="5400000">
          <a:off x="-91248" y="91666"/>
          <a:ext cx="608324" cy="42582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</a:t>
          </a:r>
        </a:p>
      </dsp:txBody>
      <dsp:txXfrm rot="-5400000">
        <a:off x="1" y="213332"/>
        <a:ext cx="425827" cy="182497"/>
      </dsp:txXfrm>
    </dsp:sp>
    <dsp:sp modelId="{E7873EF7-2EF6-4A4B-B752-39A9DEA3A67A}">
      <dsp:nvSpPr>
        <dsp:cNvPr id="0" name=""/>
        <dsp:cNvSpPr/>
      </dsp:nvSpPr>
      <dsp:spPr>
        <a:xfrm rot="5400000">
          <a:off x="3758706" y="-3332461"/>
          <a:ext cx="395411" cy="70611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Generating two patterned point clouds in Matlab</a:t>
          </a:r>
        </a:p>
      </dsp:txBody>
      <dsp:txXfrm rot="-5400000">
        <a:off x="425827" y="19720"/>
        <a:ext cx="7041867" cy="356807"/>
      </dsp:txXfrm>
    </dsp:sp>
    <dsp:sp modelId="{88D29B5D-EA30-4483-83A6-86ADF7FC6E02}">
      <dsp:nvSpPr>
        <dsp:cNvPr id="0" name=""/>
        <dsp:cNvSpPr/>
      </dsp:nvSpPr>
      <dsp:spPr>
        <a:xfrm rot="5400000">
          <a:off x="-91248" y="595889"/>
          <a:ext cx="608324" cy="42582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</a:t>
          </a:r>
        </a:p>
      </dsp:txBody>
      <dsp:txXfrm rot="-5400000">
        <a:off x="1" y="717555"/>
        <a:ext cx="425827" cy="182497"/>
      </dsp:txXfrm>
    </dsp:sp>
    <dsp:sp modelId="{D46C9A90-4B75-4B14-8570-C1F7EAF95640}">
      <dsp:nvSpPr>
        <dsp:cNvPr id="0" name=""/>
        <dsp:cNvSpPr/>
      </dsp:nvSpPr>
      <dsp:spPr>
        <a:xfrm rot="5400000">
          <a:off x="3758706" y="-2828238"/>
          <a:ext cx="395411" cy="70611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Obtaining the features and shape for required part </a:t>
          </a:r>
        </a:p>
      </dsp:txBody>
      <dsp:txXfrm rot="-5400000">
        <a:off x="425827" y="523943"/>
        <a:ext cx="7041867" cy="356807"/>
      </dsp:txXfrm>
    </dsp:sp>
    <dsp:sp modelId="{0A47B5B8-5FC8-4619-A5FC-05FDB6F489CF}">
      <dsp:nvSpPr>
        <dsp:cNvPr id="0" name=""/>
        <dsp:cNvSpPr/>
      </dsp:nvSpPr>
      <dsp:spPr>
        <a:xfrm rot="5400000">
          <a:off x="-91248" y="1100112"/>
          <a:ext cx="608324" cy="42582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</a:t>
          </a:r>
        </a:p>
      </dsp:txBody>
      <dsp:txXfrm rot="-5400000">
        <a:off x="1" y="1221778"/>
        <a:ext cx="425827" cy="182497"/>
      </dsp:txXfrm>
    </dsp:sp>
    <dsp:sp modelId="{FBF28450-F1B9-4957-B4F9-F368EB4986E6}">
      <dsp:nvSpPr>
        <dsp:cNvPr id="0" name=""/>
        <dsp:cNvSpPr/>
      </dsp:nvSpPr>
      <dsp:spPr>
        <a:xfrm rot="5400000">
          <a:off x="3758706" y="-2324015"/>
          <a:ext cx="395411" cy="70611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Meshing the surface using best suitable method</a:t>
          </a:r>
        </a:p>
      </dsp:txBody>
      <dsp:txXfrm rot="-5400000">
        <a:off x="425827" y="1028166"/>
        <a:ext cx="7041867" cy="356807"/>
      </dsp:txXfrm>
    </dsp:sp>
    <dsp:sp modelId="{9EAE2A6C-5086-4548-8963-FC6F82816AAE}">
      <dsp:nvSpPr>
        <dsp:cNvPr id="0" name=""/>
        <dsp:cNvSpPr/>
      </dsp:nvSpPr>
      <dsp:spPr>
        <a:xfrm rot="5400000">
          <a:off x="-91248" y="1604335"/>
          <a:ext cx="608324" cy="42582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</a:t>
          </a:r>
        </a:p>
      </dsp:txBody>
      <dsp:txXfrm rot="-5400000">
        <a:off x="1" y="1726001"/>
        <a:ext cx="425827" cy="182497"/>
      </dsp:txXfrm>
    </dsp:sp>
    <dsp:sp modelId="{ABB96A11-0C2E-40F4-A355-B2BEB506384A}">
      <dsp:nvSpPr>
        <dsp:cNvPr id="0" name=""/>
        <dsp:cNvSpPr/>
      </dsp:nvSpPr>
      <dsp:spPr>
        <a:xfrm rot="5400000">
          <a:off x="3758706" y="-1819792"/>
          <a:ext cx="395411" cy="70611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Converting the Mesh into a solid object </a:t>
          </a:r>
        </a:p>
      </dsp:txBody>
      <dsp:txXfrm rot="-5400000">
        <a:off x="425827" y="1532389"/>
        <a:ext cx="7041867" cy="356807"/>
      </dsp:txXfrm>
    </dsp:sp>
    <dsp:sp modelId="{D3E13D34-B55A-47F6-9F81-21D8DE3A0A77}">
      <dsp:nvSpPr>
        <dsp:cNvPr id="0" name=""/>
        <dsp:cNvSpPr/>
      </dsp:nvSpPr>
      <dsp:spPr>
        <a:xfrm rot="5400000">
          <a:off x="-91248" y="2108558"/>
          <a:ext cx="608324" cy="42582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5</a:t>
          </a:r>
        </a:p>
      </dsp:txBody>
      <dsp:txXfrm rot="-5400000">
        <a:off x="1" y="2230224"/>
        <a:ext cx="425827" cy="182497"/>
      </dsp:txXfrm>
    </dsp:sp>
    <dsp:sp modelId="{866ECB1C-049F-4ED1-9B32-55E19D17933E}">
      <dsp:nvSpPr>
        <dsp:cNvPr id="0" name=""/>
        <dsp:cNvSpPr/>
      </dsp:nvSpPr>
      <dsp:spPr>
        <a:xfrm rot="5400000">
          <a:off x="3758706" y="-1315569"/>
          <a:ext cx="395411" cy="70611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Exporting the .</a:t>
          </a:r>
          <a:r>
            <a:rPr lang="en-US" sz="2300" kern="1200" dirty="0" err="1"/>
            <a:t>Stl</a:t>
          </a:r>
          <a:r>
            <a:rPr lang="en-US" sz="2300" kern="1200" dirty="0"/>
            <a:t> format</a:t>
          </a:r>
        </a:p>
      </dsp:txBody>
      <dsp:txXfrm rot="-5400000">
        <a:off x="425827" y="2036612"/>
        <a:ext cx="7041867" cy="356807"/>
      </dsp:txXfrm>
    </dsp:sp>
    <dsp:sp modelId="{428554D2-69E4-42D7-A0B7-25B7736A8A1C}">
      <dsp:nvSpPr>
        <dsp:cNvPr id="0" name=""/>
        <dsp:cNvSpPr/>
      </dsp:nvSpPr>
      <dsp:spPr>
        <a:xfrm rot="5400000">
          <a:off x="-91248" y="2612781"/>
          <a:ext cx="608324" cy="42582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6</a:t>
          </a:r>
        </a:p>
      </dsp:txBody>
      <dsp:txXfrm rot="-5400000">
        <a:off x="1" y="2734447"/>
        <a:ext cx="425827" cy="182497"/>
      </dsp:txXfrm>
    </dsp:sp>
    <dsp:sp modelId="{B9D19937-DFAC-41B3-B3C4-F10E31D4E5B6}">
      <dsp:nvSpPr>
        <dsp:cNvPr id="0" name=""/>
        <dsp:cNvSpPr/>
      </dsp:nvSpPr>
      <dsp:spPr>
        <a:xfrm rot="5400000">
          <a:off x="3758706" y="-811346"/>
          <a:ext cx="395411" cy="70611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Dual 3D Printing!!</a:t>
          </a:r>
        </a:p>
      </dsp:txBody>
      <dsp:txXfrm rot="-5400000">
        <a:off x="425827" y="2540835"/>
        <a:ext cx="7041867" cy="356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3dprintingindustry.com/news/what-can-we-3d-print-with-graphene-filament-56303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https://www.festo.com/cat/en_us/products_010606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3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3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51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6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85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67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81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6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Biorobotics</a:t>
            </a:r>
            <a:r>
              <a:rPr lang="en-US" dirty="0"/>
              <a:t> Institute: http://www.santannapisa.it/en/institute/biorobotics/biorobotics-institute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VNIT Nagpur: http://www.vnit.ac.in/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Prof. </a:t>
            </a:r>
            <a:r>
              <a:rPr lang="en-US" dirty="0" err="1"/>
              <a:t>Calogero</a:t>
            </a:r>
            <a:r>
              <a:rPr lang="en-US" dirty="0"/>
              <a:t> </a:t>
            </a:r>
            <a:r>
              <a:rPr lang="en-US" dirty="0" err="1"/>
              <a:t>Oddo</a:t>
            </a:r>
            <a:r>
              <a:rPr lang="en-US" dirty="0"/>
              <a:t>: http://sssa.bioroboticsinstitute.it/user/102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9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https://3dprintingindustry.com/news/what-can-we-3d-print-with-graphene-filament-56303/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0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CES :https://www.youtube.com/watch?v=nbuu7UD2GVk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Reference: 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 Advances on Carbon Nanotubes and Graphene Reinforced Ceramics Nanocomposites.</a:t>
            </a:r>
          </a:p>
          <a:p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0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35384141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1683003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29892560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2227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23142189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9780687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29351730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32911444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37779398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925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23932605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13198711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6BBBA-9A97-4E7F-980C-016C1074E9A2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29100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9987717" TargetMode="External"/><Relationship Id="rId2" Type="http://schemas.openxmlformats.org/officeDocument/2006/relationships/hyperlink" Target="https://vimeo.com/13927597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hyperlink" Target="http://n-e-r-v-o-u-s.com/blog/?p=186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_YHqM5nTHA&amp;t=100s" TargetMode="External"/><Relationship Id="rId2" Type="http://schemas.openxmlformats.org/officeDocument/2006/relationships/hyperlink" Target="http://emlab.utep.edu/research.ht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hyperlink" Target="https://www.youtube.com/watch?v=BjV-fRCPgAM&amp;t=244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youtube.com/watch?v=lsKIhNkzpbw&amp;t=1s&amp;list=LLlqE0RnEXi41mTGooKXM1zA&amp;index=14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hyperlink" Target="http://teachmeanatomy.info/upper-limb/muscles/hand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ad.washington.edu/muscle-atlas/extensor-pollicis-longus/" TargetMode="Externa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teachmeanatomy.info/upper-limb/muscles/hand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hyperlink" Target="https://en.wikipedia.org/wiki/Extensor_digitorum_muscl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1.wdp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3.wdp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mg3d.com/cn/cailiao/GraphenePLA/2016/0511/52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05uQ1frAO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Development of Artificial Robotic Arm based on Tactile Sensor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Internship at Biorobotics Institute, Pisa, Italy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 Reinforced Ceramic Nanocomposites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For bulk engineering, few layered graphene platelets including reduced graphene oxide (GO) are more economical and viable.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Mechanical </a:t>
            </a:r>
            <a:r>
              <a:rPr lang="en-US" sz="1600" dirty="0" err="1"/>
              <a:t>Clevage</a:t>
            </a:r>
            <a:r>
              <a:rPr lang="en-US" sz="1600" dirty="0"/>
              <a:t> Method and Hummers method are used to obtain graphene ceramics mixture.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GNP’s (Graphene Nano Platelets) have better dispersion due to less van der Waal's forces, high specific area and 2D geometry.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Colloid Processing using anionic and cationic surfactants (to alter charge on GNPs and opposite material) is preferably used dispersion technique.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graphene securely anchors around the base material, thus requires high pulling out energy than CNTs.</a:t>
            </a:r>
            <a:r>
              <a:rPr lang="en-US" dirty="0"/>
              <a:t> </a:t>
            </a:r>
          </a:p>
          <a:p>
            <a:pPr algn="just">
              <a:spcAft>
                <a:spcPts val="600"/>
              </a:spcAft>
            </a:pPr>
            <a:endParaRPr lang="en-US" dirty="0"/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4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GNP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Enhances mechanical performance (235% facture toughness in Al2O3).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Improves wear resistance.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Stabilizes base material thermally and chemically.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Increases the thermal conductivity.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Converts base material into a functional material like sensors, electric shielding, electrodes, conducting paths, etc. </a:t>
            </a:r>
          </a:p>
        </p:txBody>
      </p:sp>
    </p:spTree>
    <p:extLst>
      <p:ext uri="{BB962C8B-B14F-4D97-AF65-F5344CB8AC3E}">
        <p14:creationId xmlns:p14="http://schemas.microsoft.com/office/powerpoint/2010/main" val="164335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Bragg Grating (FBG) Principle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681" y="1147225"/>
            <a:ext cx="5096042" cy="3690246"/>
          </a:xfrm>
        </p:spPr>
        <p:txBody>
          <a:bodyPr/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FBG is a short segment of optical fiber that reflects a particular wavelength of light and transmits the rest.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periodic refractive index (RI) of Germanium doped silica fiber is obtained by exposing UV light ( function of intensity and duration).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FBG works on the principle of Fresnel Reflection where the light travelling between media of different RI may both reflect and refract.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central wavelength of the reflected one is the Bragg’s wavelength which depends on the spatial grating period.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grating Length changes w.r.t strain induced in the FBG and the change in temperature.</a:t>
            </a:r>
          </a:p>
          <a:p>
            <a:pPr algn="just">
              <a:spcAft>
                <a:spcPts val="600"/>
              </a:spcAft>
            </a:pPr>
            <a:r>
              <a:rPr lang="en-US" dirty="0"/>
              <a:t>  </a:t>
            </a:r>
          </a:p>
        </p:txBody>
      </p:sp>
      <p:pic>
        <p:nvPicPr>
          <p:cNvPr id="1026" name="Picture 2" descr="http://www.fbgs.com/website/fbgs/assets/images/FBG_principle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723" y="1147225"/>
            <a:ext cx="3333230" cy="198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thumb/d/d1/Fiber_Bragg_Grating-en.svg/400px-Fiber_Bragg_Grating-en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2" b="37319"/>
          <a:stretch/>
        </p:blipFill>
        <p:spPr bwMode="auto">
          <a:xfrm>
            <a:off x="5770979" y="3258065"/>
            <a:ext cx="2960718" cy="145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15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FBG: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/>
              <a:t>It avoid issues </a:t>
            </a:r>
            <a:r>
              <a:rPr lang="en-US" dirty="0"/>
              <a:t>related to light intensity</a:t>
            </a:r>
          </a:p>
          <a:p>
            <a:r>
              <a:rPr lang="en-US" dirty="0"/>
              <a:t>2. Fast response</a:t>
            </a:r>
          </a:p>
          <a:p>
            <a:r>
              <a:rPr lang="en-US" dirty="0"/>
              <a:t>3. Negligible hysteresis</a:t>
            </a:r>
          </a:p>
          <a:p>
            <a:r>
              <a:rPr lang="en-US" dirty="0"/>
              <a:t>4. Possibility to discriminate uniform &amp; non-uniform load adapting FBGs with special design.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4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9449"/>
            <a:ext cx="8520600" cy="831300"/>
          </a:xfrm>
        </p:spPr>
        <p:txBody>
          <a:bodyPr/>
          <a:lstStyle/>
          <a:p>
            <a:r>
              <a:rPr lang="en-US" dirty="0"/>
              <a:t>Actuators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94050"/>
            <a:ext cx="5894139" cy="335400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Pneumatic Artificial Muscles</a:t>
            </a:r>
            <a:r>
              <a:rPr lang="en-US" sz="1600" dirty="0"/>
              <a:t> (PAM) are contractile or extensional devices operated by pressurized air filling a pneumatic bladder. (Also known as </a:t>
            </a:r>
            <a:r>
              <a:rPr lang="en-US" sz="1600" b="1" dirty="0"/>
              <a:t>McKibben Artificial Muscles</a:t>
            </a:r>
            <a:r>
              <a:rPr lang="en-US" sz="1600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They are usually grouped in pairs of agonists and antagonists.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muscles consist of an inflatable inner tube/bladder inside a braided mesh, clamped at the ends. When the inner bladder is pressurized and expands, the geometry of the mesh acts like a scissor linkage and translates this radial expansion into linear contraction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39" y="961613"/>
            <a:ext cx="1824725" cy="1295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85" y="2345487"/>
            <a:ext cx="2005916" cy="230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2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PAM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 (due to use of thin membrane)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Compliant </a:t>
            </a:r>
            <a:r>
              <a:rPr lang="en-US" dirty="0" err="1"/>
              <a:t>behaviour</a:t>
            </a:r>
            <a:r>
              <a:rPr lang="en-US" dirty="0"/>
              <a:t> (When a force is exerted on PAM, it “gives in” , without increasing the force in </a:t>
            </a:r>
            <a:r>
              <a:rPr lang="en-US"/>
              <a:t>actuation.)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Relationship between force &amp; extension in PAMs and length-tension relationship in biological muscle systems are very similar.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in them is not only dependent on pressure but also on their state of inflammation.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0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</p:spPr>
        <p:txBody>
          <a:bodyPr/>
          <a:lstStyle/>
          <a:p>
            <a:r>
              <a:rPr lang="en-US" dirty="0"/>
              <a:t>Reaction- Diffusion by Nervous System</a:t>
            </a:r>
          </a:p>
        </p:txBody>
      </p:sp>
      <p:pic>
        <p:nvPicPr>
          <p:cNvPr id="1030" name="Picture 6" descr="frog_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1" y="1099405"/>
            <a:ext cx="8400753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928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3932054" cy="33540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000" dirty="0"/>
              <a:t>The strip pattern was generated using simulation of reaction – diffusion, a mathematical model that can be used to simulate the skin patterns of various animals.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The firm now uses the technique commercially to make anticraft and jewelry.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[</a:t>
            </a:r>
            <a:r>
              <a:rPr lang="en-US" sz="2000" dirty="0">
                <a:hlinkClick r:id="rId2"/>
              </a:rPr>
              <a:t>Video Link 1</a:t>
            </a:r>
            <a:r>
              <a:rPr lang="en-US" sz="2000" dirty="0"/>
              <a:t>]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[</a:t>
            </a:r>
            <a:r>
              <a:rPr lang="en-US" sz="2000" dirty="0">
                <a:hlinkClick r:id="rId3"/>
              </a:rPr>
              <a:t>Video Link 2</a:t>
            </a:r>
            <a:r>
              <a:rPr lang="en-US" sz="2000" dirty="0"/>
              <a:t>]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Reaction- Diffusion by Nervous System [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]</a:t>
            </a:r>
          </a:p>
        </p:txBody>
      </p:sp>
      <p:pic>
        <p:nvPicPr>
          <p:cNvPr id="3074" name="Picture 2" descr="http://n-e-r-v-o-u-s.com/blog/wp-content/uploads/2011/11/5232918323_ba4505b369_b-600x4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3"/>
          <a:stretch/>
        </p:blipFill>
        <p:spPr bwMode="auto">
          <a:xfrm>
            <a:off x="4962698" y="1328622"/>
            <a:ext cx="3142211" cy="31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07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9" y="0"/>
            <a:ext cx="8520600" cy="831300"/>
          </a:xfrm>
        </p:spPr>
        <p:txBody>
          <a:bodyPr/>
          <a:lstStyle/>
          <a:p>
            <a:r>
              <a:rPr lang="en-US" dirty="0"/>
              <a:t>Reaction- Diffusion by Nervous System</a:t>
            </a:r>
          </a:p>
        </p:txBody>
      </p:sp>
      <p:pic>
        <p:nvPicPr>
          <p:cNvPr id="4" name="Picture 4" descr="rea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110" y="936809"/>
            <a:ext cx="5467777" cy="360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14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D763-3D8E-4C40-A195-2462A564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Spatially Variant lattices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291A4-50AD-4653-BF2A-299C05212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5225"/>
            <a:ext cx="5734873" cy="3354000"/>
          </a:xfrm>
        </p:spPr>
        <p:txBody>
          <a:bodyPr>
            <a:normAutofit/>
          </a:bodyPr>
          <a:lstStyle/>
          <a:p>
            <a:r>
              <a:rPr lang="en-US" sz="1800" dirty="0"/>
              <a:t>Algorithm to spatially vary and functionally grade all of the attributes of a periodic structure independently and simultaneously while still rendering the overall lattice smooth and continuous.</a:t>
            </a:r>
          </a:p>
          <a:p>
            <a:r>
              <a:rPr lang="en-US" sz="1800" dirty="0"/>
              <a:t>Attributes include unit cell orientation, lattice spacing, fill fraction, geometry, material composition, and more.</a:t>
            </a:r>
          </a:p>
          <a:p>
            <a:r>
              <a:rPr lang="en-US" sz="1800" dirty="0"/>
              <a:t>It is still in research phase at University of Texas at El Paso by </a:t>
            </a:r>
            <a:r>
              <a:rPr lang="en-US" sz="1800" dirty="0" err="1"/>
              <a:t>EMLab</a:t>
            </a:r>
            <a:r>
              <a:rPr lang="en-US" sz="1800" dirty="0"/>
              <a:t>. They are using MATLAB to develop lattices and Blender software to give them the desired shapes.</a:t>
            </a:r>
          </a:p>
          <a:p>
            <a:r>
              <a:rPr lang="en-US" sz="1800" dirty="0">
                <a:hlinkClick r:id="rId2"/>
              </a:rPr>
              <a:t>http://emlab.utep.edu/research.htm</a:t>
            </a:r>
            <a:endParaRPr lang="en-US" sz="1800" dirty="0"/>
          </a:p>
          <a:p>
            <a:r>
              <a:rPr lang="en-US" sz="1800" dirty="0">
                <a:hlinkClick r:id="rId3"/>
              </a:rPr>
              <a:t>[Video Link 1]</a:t>
            </a:r>
            <a:endParaRPr lang="en-US" sz="1800" dirty="0"/>
          </a:p>
          <a:p>
            <a:r>
              <a:rPr lang="en-US" sz="1800" dirty="0">
                <a:hlinkClick r:id="rId4"/>
              </a:rPr>
              <a:t>[Video Link 2]</a:t>
            </a:r>
            <a:endParaRPr lang="en-US" sz="1800" dirty="0"/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FBB5-B946-4BD7-BC59-8C6FD2A64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421" y="891852"/>
            <a:ext cx="2125980" cy="137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26" name="Picture 2" descr="https://www.researchgate.net/profile/Raymond_Rumpf/publication/260866087/figure/fig1/AS:296775517786117@1447768205898/Figure-1-Photograph-of-the-spatially-variant-self-collimating-lattice.png">
            <a:extLst>
              <a:ext uri="{FF2B5EF4-FFF2-40B4-BE49-F238E27FC236}">
                <a16:creationId xmlns:a16="http://schemas.microsoft.com/office/drawing/2014/main" id="{66FEA206-38BC-4F66-B1D5-43E86B8D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10" y="2518825"/>
            <a:ext cx="1906002" cy="205629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1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Team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Mentor: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b="1"/>
              <a:t>Prof. Calogero Oddo </a:t>
            </a:r>
          </a:p>
          <a:p>
            <a:pPr lvl="0" algn="ctr" rtl="0">
              <a:spcBef>
                <a:spcPts val="0"/>
              </a:spcBef>
              <a:buNone/>
            </a:pPr>
            <a:endParaRPr b="1"/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Vinit Sarode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Sapan Agrawal</a:t>
            </a:r>
          </a:p>
          <a:p>
            <a:pPr lvl="0" algn="ctr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15925"/>
            <a:ext cx="8305078" cy="598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Resistivity Measurement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5E5826-1FD0-4AC4-9003-C19F873C8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63920"/>
              </p:ext>
            </p:extLst>
          </p:nvPr>
        </p:nvGraphicFramePr>
        <p:xfrm>
          <a:off x="599874" y="843510"/>
          <a:ext cx="2142508" cy="1964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254">
                  <a:extLst>
                    <a:ext uri="{9D8B030D-6E8A-4147-A177-3AD203B41FA5}">
                      <a16:colId xmlns:a16="http://schemas.microsoft.com/office/drawing/2014/main" val="1395376548"/>
                    </a:ext>
                  </a:extLst>
                </a:gridCol>
                <a:gridCol w="1071254">
                  <a:extLst>
                    <a:ext uri="{9D8B030D-6E8A-4147-A177-3AD203B41FA5}">
                      <a16:colId xmlns:a16="http://schemas.microsoft.com/office/drawing/2014/main" val="62737328"/>
                    </a:ext>
                  </a:extLst>
                </a:gridCol>
              </a:tblGrid>
              <a:tr h="345989">
                <a:tc>
                  <a:txBody>
                    <a:bodyPr/>
                    <a:lstStyle/>
                    <a:p>
                      <a:r>
                        <a:rPr lang="en-US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4mmX8mm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(in </a:t>
                      </a:r>
                      <a:r>
                        <a:rPr lang="en-US" dirty="0">
                          <a:latin typeface="Calibri" panose="020F0502020204030204" pitchFamily="34" charset="0"/>
                        </a:rPr>
                        <a:t>Ω)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87325"/>
                  </a:ext>
                </a:extLst>
              </a:tr>
              <a:tr h="365327">
                <a:tc>
                  <a:txBody>
                    <a:bodyPr/>
                    <a:lstStyle/>
                    <a:p>
                      <a:r>
                        <a:rPr lang="en-US" dirty="0"/>
                        <a:t>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7919"/>
                  </a:ext>
                </a:extLst>
              </a:tr>
              <a:tr h="365327">
                <a:tc>
                  <a:txBody>
                    <a:bodyPr/>
                    <a:lstStyle/>
                    <a:p>
                      <a:r>
                        <a:rPr lang="en-US" dirty="0"/>
                        <a:t>20mm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6947"/>
                  </a:ext>
                </a:extLst>
              </a:tr>
              <a:tr h="365327">
                <a:tc>
                  <a:txBody>
                    <a:bodyPr/>
                    <a:lstStyle/>
                    <a:p>
                      <a:r>
                        <a:rPr lang="en-US" dirty="0"/>
                        <a:t>30mm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8927"/>
                  </a:ext>
                </a:extLst>
              </a:tr>
              <a:tr h="365327">
                <a:tc>
                  <a:txBody>
                    <a:bodyPr/>
                    <a:lstStyle/>
                    <a:p>
                      <a:r>
                        <a:rPr lang="en-US" dirty="0"/>
                        <a:t>40mm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162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782165-D654-499F-85EA-791B5C148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292245"/>
              </p:ext>
            </p:extLst>
          </p:nvPr>
        </p:nvGraphicFramePr>
        <p:xfrm>
          <a:off x="599874" y="3018913"/>
          <a:ext cx="2142508" cy="199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254">
                  <a:extLst>
                    <a:ext uri="{9D8B030D-6E8A-4147-A177-3AD203B41FA5}">
                      <a16:colId xmlns:a16="http://schemas.microsoft.com/office/drawing/2014/main" val="1395376548"/>
                    </a:ext>
                  </a:extLst>
                </a:gridCol>
                <a:gridCol w="1071254">
                  <a:extLst>
                    <a:ext uri="{9D8B030D-6E8A-4147-A177-3AD203B41FA5}">
                      <a16:colId xmlns:a16="http://schemas.microsoft.com/office/drawing/2014/main" val="3888184716"/>
                    </a:ext>
                  </a:extLst>
                </a:gridCol>
              </a:tblGrid>
              <a:tr h="410820"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4mmX8mm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(in </a:t>
                      </a:r>
                      <a:r>
                        <a:rPr lang="en-US" dirty="0">
                          <a:latin typeface="Calibri" panose="020F0502020204030204" pitchFamily="34" charset="0"/>
                        </a:rPr>
                        <a:t>Ω)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87325"/>
                  </a:ext>
                </a:extLst>
              </a:tr>
              <a:tr h="298424">
                <a:tc>
                  <a:txBody>
                    <a:bodyPr/>
                    <a:lstStyle/>
                    <a:p>
                      <a:r>
                        <a:rPr lang="en-US" dirty="0"/>
                        <a:t>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7919"/>
                  </a:ext>
                </a:extLst>
              </a:tr>
              <a:tr h="298424">
                <a:tc>
                  <a:txBody>
                    <a:bodyPr/>
                    <a:lstStyle/>
                    <a:p>
                      <a:r>
                        <a:rPr lang="en-US" dirty="0"/>
                        <a:t>20mm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6947"/>
                  </a:ext>
                </a:extLst>
              </a:tr>
              <a:tr h="298424">
                <a:tc>
                  <a:txBody>
                    <a:bodyPr/>
                    <a:lstStyle/>
                    <a:p>
                      <a:r>
                        <a:rPr lang="en-US" dirty="0"/>
                        <a:t>30mm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8927"/>
                  </a:ext>
                </a:extLst>
              </a:tr>
              <a:tr h="298424">
                <a:tc>
                  <a:txBody>
                    <a:bodyPr/>
                    <a:lstStyle/>
                    <a:p>
                      <a:r>
                        <a:rPr lang="en-US" dirty="0"/>
                        <a:t>40mm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35.2 &amp; 56.5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162945"/>
                  </a:ext>
                </a:extLst>
              </a:tr>
              <a:tr h="298424">
                <a:tc>
                  <a:txBody>
                    <a:bodyPr/>
                    <a:lstStyle/>
                    <a:p>
                      <a:r>
                        <a:rPr lang="en-US" dirty="0"/>
                        <a:t>50mm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280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C164699F-4CE7-46C9-A0B3-3D8D5449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249" y="753990"/>
            <a:ext cx="2854570" cy="2140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CAE642-67EC-4CAE-8262-060C97A79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249" y="2945969"/>
            <a:ext cx="2854570" cy="214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BAD19-C911-406A-821E-37068B590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819" y="978361"/>
            <a:ext cx="2713691" cy="16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10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B839-94D9-448C-92B3-D73454A1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5386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Variation in Area of Cross Section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0A5856-6766-47F6-96F3-50B9C0027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022475"/>
              </p:ext>
            </p:extLst>
          </p:nvPr>
        </p:nvGraphicFramePr>
        <p:xfrm>
          <a:off x="1250811" y="854543"/>
          <a:ext cx="281868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40">
                  <a:extLst>
                    <a:ext uri="{9D8B030D-6E8A-4147-A177-3AD203B41FA5}">
                      <a16:colId xmlns:a16="http://schemas.microsoft.com/office/drawing/2014/main" val="2064967358"/>
                    </a:ext>
                  </a:extLst>
                </a:gridCol>
                <a:gridCol w="1409340">
                  <a:extLst>
                    <a:ext uri="{9D8B030D-6E8A-4147-A177-3AD203B41FA5}">
                      <a16:colId xmlns:a16="http://schemas.microsoft.com/office/drawing/2014/main" val="153782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30mm (Length)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(in </a:t>
                      </a:r>
                      <a:r>
                        <a:rPr lang="en-US" dirty="0">
                          <a:latin typeface="Calibri" panose="020F0502020204030204" pitchFamily="34" charset="0"/>
                        </a:rPr>
                        <a:t>Ω)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22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4mmX4mm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70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4mmX6mm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653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4mmX8mm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7002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F240E3-BF4D-4FA2-8D2C-6763E4B8D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226713"/>
              </p:ext>
            </p:extLst>
          </p:nvPr>
        </p:nvGraphicFramePr>
        <p:xfrm>
          <a:off x="1250811" y="3104499"/>
          <a:ext cx="281868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40">
                  <a:extLst>
                    <a:ext uri="{9D8B030D-6E8A-4147-A177-3AD203B41FA5}">
                      <a16:colId xmlns:a16="http://schemas.microsoft.com/office/drawing/2014/main" val="2064967358"/>
                    </a:ext>
                  </a:extLst>
                </a:gridCol>
                <a:gridCol w="1409340">
                  <a:extLst>
                    <a:ext uri="{9D8B030D-6E8A-4147-A177-3AD203B41FA5}">
                      <a16:colId xmlns:a16="http://schemas.microsoft.com/office/drawing/2014/main" val="153782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30mm (Height)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(in </a:t>
                      </a:r>
                      <a:r>
                        <a:rPr lang="en-US" dirty="0">
                          <a:latin typeface="Calibri" panose="020F0502020204030204" pitchFamily="34" charset="0"/>
                        </a:rPr>
                        <a:t>Ω)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22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4mmX4mm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70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4mmX6mm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653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4mmX8mm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700227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454B8A6-BF19-4603-B49B-6ADFD7DC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448" y="676783"/>
            <a:ext cx="2875009" cy="21562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6E25A2-7667-44CE-B4F7-B59860BB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602" y="2833040"/>
            <a:ext cx="2892855" cy="21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95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9E8D-5101-487C-9DB0-7BDA65736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5325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Variation in Infill Percentage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E96722-E016-4471-8AC3-5F23728E9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70209"/>
              </p:ext>
            </p:extLst>
          </p:nvPr>
        </p:nvGraphicFramePr>
        <p:xfrm>
          <a:off x="550597" y="1290226"/>
          <a:ext cx="2752776" cy="3279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88">
                  <a:extLst>
                    <a:ext uri="{9D8B030D-6E8A-4147-A177-3AD203B41FA5}">
                      <a16:colId xmlns:a16="http://schemas.microsoft.com/office/drawing/2014/main" val="1588235122"/>
                    </a:ext>
                  </a:extLst>
                </a:gridCol>
                <a:gridCol w="1376388">
                  <a:extLst>
                    <a:ext uri="{9D8B030D-6E8A-4147-A177-3AD203B41FA5}">
                      <a16:colId xmlns:a16="http://schemas.microsoft.com/office/drawing/2014/main" val="389616745"/>
                    </a:ext>
                  </a:extLst>
                </a:gridCol>
              </a:tblGrid>
              <a:tr h="11288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Infills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4mmX8mm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(in </a:t>
                      </a:r>
                      <a:r>
                        <a:rPr lang="en-US" dirty="0">
                          <a:latin typeface="Calibri" panose="020F0502020204030204" pitchFamily="34" charset="0"/>
                        </a:rPr>
                        <a:t>Ω)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087467"/>
                  </a:ext>
                </a:extLst>
              </a:tr>
              <a:tr h="430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727062"/>
                  </a:ext>
                </a:extLst>
              </a:tr>
              <a:tr h="430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464415"/>
                  </a:ext>
                </a:extLst>
              </a:tr>
              <a:tr h="430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 &amp; 7.5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773417"/>
                  </a:ext>
                </a:extLst>
              </a:tr>
              <a:tr h="430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255594"/>
                  </a:ext>
                </a:extLst>
              </a:tr>
              <a:tr h="430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85313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18B88F9-9DA2-4F20-AD5F-DA06A8D63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405" y="930876"/>
            <a:ext cx="4919894" cy="368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32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A439-8938-4B32-94C6-7B9CCEC01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697329"/>
          </a:xfrm>
        </p:spPr>
        <p:txBody>
          <a:bodyPr/>
          <a:lstStyle/>
          <a:p>
            <a:r>
              <a:rPr lang="en-US" dirty="0"/>
              <a:t>Graphene Characterization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BA39B6-9248-4163-B34B-86B9993833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plots in the above slides have been plotted using MATLAB.</a:t>
                </a:r>
              </a:p>
              <a:p>
                <a:r>
                  <a:rPr lang="en-US" dirty="0"/>
                  <a:t>MATLAB provides a </a:t>
                </a:r>
                <a:r>
                  <a:rPr lang="en-US" b="1" dirty="0"/>
                  <a:t>‘</a:t>
                </a:r>
                <a:r>
                  <a:rPr lang="en-US" b="1" dirty="0" err="1"/>
                  <a:t>polyfit</a:t>
                </a:r>
                <a:r>
                  <a:rPr lang="en-US" b="1" dirty="0"/>
                  <a:t>’</a:t>
                </a:r>
                <a:r>
                  <a:rPr lang="en-US" dirty="0"/>
                  <a:t> function (polynomial curve fitting) which takes the observed data and fits it in a polynomial function.</a:t>
                </a:r>
              </a:p>
              <a:p>
                <a:pPr marL="0" indent="0">
                  <a:buNone/>
                </a:pPr>
                <a:r>
                  <a:rPr lang="en-US" b="0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function takes the values of x and corresponding values of p(x) and using the non-linear least square minimization method returns us the coefficients of the polynomial. Using these polynomial function, we can plot the graph.</a:t>
                </a:r>
              </a:p>
              <a:p>
                <a:r>
                  <a:rPr lang="en-US" dirty="0">
                    <a:hlinkClick r:id="rId2"/>
                  </a:rPr>
                  <a:t>Non-linear least square minimization</a:t>
                </a:r>
                <a:r>
                  <a:rPr lang="en-US" dirty="0"/>
                  <a:t> method works on the fitting of gaussian.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BA39B6-9248-4163-B34B-86B999383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715" t="-727" r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559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Resistance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25224"/>
            <a:ext cx="4248577" cy="373363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The effect of contact resistance was immediately seen when the resistance of graphene composed PLA was measured using multimeter.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contact resistance comes into play due to smaller area of intimate contact between the two surfaces.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fluctuation was observed due to the contact resistance being comparable to the resistance being measured.  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contact resistance can be reduced using the Silver Conductive Paint.</a:t>
            </a:r>
          </a:p>
        </p:txBody>
      </p:sp>
      <p:pic>
        <p:nvPicPr>
          <p:cNvPr id="1026" name="Picture 2" descr="Risultati immagini per contact resist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957" y="1588641"/>
            <a:ext cx="4169343" cy="2444098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9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95" y="0"/>
            <a:ext cx="8520600" cy="831300"/>
          </a:xfrm>
        </p:spPr>
        <p:txBody>
          <a:bodyPr/>
          <a:lstStyle/>
          <a:p>
            <a:r>
              <a:rPr lang="en-US" dirty="0"/>
              <a:t>Joint Limits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227193"/>
              </p:ext>
            </p:extLst>
          </p:nvPr>
        </p:nvGraphicFramePr>
        <p:xfrm>
          <a:off x="299258" y="1330064"/>
          <a:ext cx="8545483" cy="2811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01">
                  <a:extLst>
                    <a:ext uri="{9D8B030D-6E8A-4147-A177-3AD203B41FA5}">
                      <a16:colId xmlns:a16="http://schemas.microsoft.com/office/drawing/2014/main" val="4018344122"/>
                    </a:ext>
                  </a:extLst>
                </a:gridCol>
                <a:gridCol w="1870654">
                  <a:extLst>
                    <a:ext uri="{9D8B030D-6E8A-4147-A177-3AD203B41FA5}">
                      <a16:colId xmlns:a16="http://schemas.microsoft.com/office/drawing/2014/main" val="549951212"/>
                    </a:ext>
                  </a:extLst>
                </a:gridCol>
                <a:gridCol w="1321723">
                  <a:extLst>
                    <a:ext uri="{9D8B030D-6E8A-4147-A177-3AD203B41FA5}">
                      <a16:colId xmlns:a16="http://schemas.microsoft.com/office/drawing/2014/main" val="1473258090"/>
                    </a:ext>
                  </a:extLst>
                </a:gridCol>
                <a:gridCol w="1223601">
                  <a:extLst>
                    <a:ext uri="{9D8B030D-6E8A-4147-A177-3AD203B41FA5}">
                      <a16:colId xmlns:a16="http://schemas.microsoft.com/office/drawing/2014/main" val="3815040937"/>
                    </a:ext>
                  </a:extLst>
                </a:gridCol>
                <a:gridCol w="1188502">
                  <a:extLst>
                    <a:ext uri="{9D8B030D-6E8A-4147-A177-3AD203B41FA5}">
                      <a16:colId xmlns:a16="http://schemas.microsoft.com/office/drawing/2014/main" val="173060117"/>
                    </a:ext>
                  </a:extLst>
                </a:gridCol>
                <a:gridCol w="1175971">
                  <a:extLst>
                    <a:ext uri="{9D8B030D-6E8A-4147-A177-3AD203B41FA5}">
                      <a16:colId xmlns:a16="http://schemas.microsoft.com/office/drawing/2014/main" val="4084572485"/>
                    </a:ext>
                  </a:extLst>
                </a:gridCol>
                <a:gridCol w="1183431">
                  <a:extLst>
                    <a:ext uri="{9D8B030D-6E8A-4147-A177-3AD203B41FA5}">
                      <a16:colId xmlns:a16="http://schemas.microsoft.com/office/drawing/2014/main" val="2372581715"/>
                    </a:ext>
                  </a:extLst>
                </a:gridCol>
              </a:tblGrid>
              <a:tr h="25146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Sr. No.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Muscles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Length (Contraction)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Upper Limit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Lower Limit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97599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Agonist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Antagonist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399663"/>
                  </a:ext>
                </a:extLst>
              </a:tr>
              <a:tr h="3541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Shoulder </a:t>
                      </a:r>
                    </a:p>
                    <a:p>
                      <a:pPr algn="ctr"/>
                      <a:r>
                        <a:rPr lang="en-US" dirty="0"/>
                        <a:t>Abduction/Adduction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Deltoid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200mm</a:t>
                      </a:r>
                    </a:p>
                    <a:p>
                      <a:pPr algn="ctr"/>
                      <a:r>
                        <a:rPr lang="en-US" dirty="0"/>
                        <a:t>(50mm)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640510"/>
                  </a:ext>
                </a:extLst>
              </a:tr>
              <a:tr h="3541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Shoulder </a:t>
                      </a:r>
                    </a:p>
                    <a:p>
                      <a:pPr algn="ctr"/>
                      <a:r>
                        <a:rPr lang="en-US" dirty="0"/>
                        <a:t>Flexion/Extension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419893"/>
                  </a:ext>
                </a:extLst>
              </a:tr>
              <a:tr h="3541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Medial/Lateral Rotation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807799"/>
                  </a:ext>
                </a:extLst>
              </a:tr>
              <a:tr h="3541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Elbow </a:t>
                      </a:r>
                    </a:p>
                    <a:p>
                      <a:pPr algn="ctr"/>
                      <a:r>
                        <a:rPr lang="en-US" dirty="0"/>
                        <a:t>Flexion/Extension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198490"/>
                  </a:ext>
                </a:extLst>
              </a:tr>
              <a:tr h="3541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Pronation/ </a:t>
                      </a:r>
                      <a:r>
                        <a:rPr lang="en-US" dirty="0" err="1"/>
                        <a:t>Suppination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181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976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35781"/>
            <a:ext cx="7636546" cy="516413"/>
          </a:xfrm>
        </p:spPr>
        <p:txBody>
          <a:bodyPr>
            <a:normAutofit fontScale="90000"/>
          </a:bodyPr>
          <a:lstStyle/>
          <a:p>
            <a:r>
              <a:rPr lang="en-US" dirty="0"/>
              <a:t>3D printing of polymer matrix composites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100000" l="9816" r="89877">
                        <a14:backgroundMark x1="27301" y1="94017" x2="27301" y2="94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4010" y="998974"/>
            <a:ext cx="3105150" cy="33432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98974"/>
            <a:ext cx="4987131" cy="35802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The structural strength and functionality of 3D Printed parts can be improved by use of matrix and reinforced composites. 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Research has been made in making simple geometry matrix composites.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However, controlled proportion mixing of different materials have not been achieved yet. </a:t>
            </a:r>
          </a:p>
        </p:txBody>
      </p:sp>
    </p:spTree>
    <p:extLst>
      <p:ext uri="{BB962C8B-B14F-4D97-AF65-F5344CB8AC3E}">
        <p14:creationId xmlns:p14="http://schemas.microsoft.com/office/powerpoint/2010/main" val="1200229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34125" y="1487978"/>
            <a:ext cx="4243834" cy="24582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2856" y="1487978"/>
            <a:ext cx="4243834" cy="24582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 of polymer matrix composites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188">
                        <a14:foregroundMark x1="37906" y1="53675" x2="37906" y2="53675"/>
                        <a14:foregroundMark x1="61445" y1="47661" x2="61445" y2="47661"/>
                        <a14:foregroundMark x1="91964" y1="54788" x2="91964" y2="54788"/>
                        <a14:backgroundMark x1="26542" y1="86192" x2="26542" y2="86192"/>
                        <a14:backgroundMark x1="44399" y1="86192" x2="44399" y2="86192"/>
                        <a14:backgroundMark x1="52192" y1="86192" x2="52192" y2="86192"/>
                        <a14:backgroundMark x1="69237" y1="86192" x2="69805" y2="857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856" y="1915485"/>
            <a:ext cx="4243834" cy="1637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7" b="100000" l="0" r="100000">
                        <a14:foregroundMark x1="8981" y1="95111" x2="8981" y2="95111"/>
                        <a14:foregroundMark x1="59517" y1="98222" x2="59517" y2="98222"/>
                        <a14:foregroundMark x1="81233" y1="33556" x2="81233" y2="33556"/>
                        <a14:backgroundMark x1="66354" y1="40667" x2="66354" y2="40667"/>
                        <a14:backgroundMark x1="66086" y1="65778" x2="66086" y2="65778"/>
                        <a14:backgroundMark x1="82038" y1="93111" x2="82038" y2="93111"/>
                        <a14:backgroundMark x1="71180" y1="91556" x2="71180" y2="91556"/>
                        <a14:backgroundMark x1="91019" y1="91333" x2="91019" y2="91333"/>
                        <a14:backgroundMark x1="64343" y1="92000" x2="64343" y2="9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0795" y="1543715"/>
            <a:ext cx="3890494" cy="2346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014" y="3932388"/>
            <a:ext cx="436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Simple Geometry (Cube) matrix Composites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4125" y="3991498"/>
            <a:ext cx="424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Uncontrolled mixing of different materials to obtain any geometry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080655" y="114346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Works by Composite Materials and Structures Laboratory, University of Central Florida, Orlando</a:t>
            </a:r>
          </a:p>
        </p:txBody>
      </p:sp>
    </p:spTree>
    <p:extLst>
      <p:ext uri="{BB962C8B-B14F-4D97-AF65-F5344CB8AC3E}">
        <p14:creationId xmlns:p14="http://schemas.microsoft.com/office/powerpoint/2010/main" val="3740780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515" y="257736"/>
            <a:ext cx="8520600" cy="831300"/>
          </a:xfrm>
        </p:spPr>
        <p:txBody>
          <a:bodyPr/>
          <a:lstStyle/>
          <a:p>
            <a:r>
              <a:rPr lang="en-US" dirty="0"/>
              <a:t>3D printing of polymer matrix composites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4593705"/>
              </p:ext>
            </p:extLst>
          </p:nvPr>
        </p:nvGraphicFramePr>
        <p:xfrm>
          <a:off x="584661" y="1375222"/>
          <a:ext cx="7486997" cy="3130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6836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 of polymer matrix composites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Trade study of various </a:t>
            </a:r>
            <a:r>
              <a:rPr lang="en-US" dirty="0" err="1"/>
              <a:t>approches</a:t>
            </a:r>
            <a:r>
              <a:rPr lang="en-US" dirty="0"/>
              <a:t> in generating surface from points: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simple Matlab functions like surf2stl, surf, etc.</a:t>
            </a:r>
          </a:p>
          <a:p>
            <a:endParaRPr lang="en-US" dirty="0"/>
          </a:p>
          <a:p>
            <a:r>
              <a:rPr lang="en-US" dirty="0"/>
              <a:t>Exporting the points in </a:t>
            </a:r>
            <a:r>
              <a:rPr lang="en-US" dirty="0" err="1"/>
              <a:t>pointcloud</a:t>
            </a:r>
            <a:r>
              <a:rPr lang="en-US" dirty="0"/>
              <a:t> format (.ply) and forming mesh in MeshLab software.</a:t>
            </a:r>
          </a:p>
          <a:p>
            <a:endParaRPr lang="en-US" dirty="0"/>
          </a:p>
          <a:p>
            <a:r>
              <a:rPr lang="en-US" dirty="0"/>
              <a:t>Importing  </a:t>
            </a:r>
            <a:r>
              <a:rPr lang="en-US" dirty="0" err="1"/>
              <a:t>pointcloud</a:t>
            </a:r>
            <a:r>
              <a:rPr lang="en-US" dirty="0"/>
              <a:t> file (.</a:t>
            </a:r>
            <a:r>
              <a:rPr lang="en-US" dirty="0" err="1"/>
              <a:t>xyz</a:t>
            </a:r>
            <a:r>
              <a:rPr lang="en-US" dirty="0"/>
              <a:t>) in Solidworks using Scanto3D add-in.</a:t>
            </a:r>
          </a:p>
          <a:p>
            <a:endParaRPr lang="en-US" dirty="0"/>
          </a:p>
          <a:p>
            <a:r>
              <a:rPr lang="en-US" dirty="0"/>
              <a:t>Using binarization and </a:t>
            </a:r>
            <a:r>
              <a:rPr lang="en-US" dirty="0" err="1"/>
              <a:t>isosurface</a:t>
            </a:r>
            <a:r>
              <a:rPr lang="en-US" dirty="0"/>
              <a:t> technique to obtain required geometry.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2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49423"/>
            <a:ext cx="8520600" cy="831300"/>
          </a:xfrm>
        </p:spPr>
        <p:txBody>
          <a:bodyPr/>
          <a:lstStyle/>
          <a:p>
            <a:r>
              <a:rPr lang="en-US" dirty="0"/>
              <a:t>Cyberphysical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2936458" y="1254439"/>
            <a:ext cx="1381472" cy="216209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Cortex A-9 Processor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7493951" y="1321331"/>
            <a:ext cx="1338349" cy="202830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Festo Pneumatic Muscles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630183" y="3910390"/>
            <a:ext cx="1994022" cy="47328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Power System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126357" y="2044539"/>
            <a:ext cx="1462035" cy="5818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Controller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24955" y="1388225"/>
            <a:ext cx="1616852" cy="89277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474911" y="2111041"/>
            <a:ext cx="1516936" cy="44888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Tactile Sensor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17781" y="1254439"/>
            <a:ext cx="1631197" cy="46882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5138828" y="1159812"/>
            <a:ext cx="1430848" cy="45682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 Cylinder</a:t>
            </a:r>
          </a:p>
        </p:txBody>
      </p:sp>
      <p:cxnSp>
        <p:nvCxnSpPr>
          <p:cNvPr id="13" name="Straight Arrow Connector 12"/>
          <p:cNvCxnSpPr>
            <a:stCxn id="10" idx="2"/>
            <a:endCxn id="9" idx="0"/>
          </p:cNvCxnSpPr>
          <p:nvPr/>
        </p:nvCxnSpPr>
        <p:spPr>
          <a:xfrm flipH="1">
            <a:off x="1233379" y="1723267"/>
            <a:ext cx="1" cy="387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9" idx="3"/>
            <a:endCxn id="4" idx="1"/>
          </p:cNvCxnSpPr>
          <p:nvPr/>
        </p:nvCxnSpPr>
        <p:spPr>
          <a:xfrm>
            <a:off x="1991847" y="2335484"/>
            <a:ext cx="94461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cxnSpLocks/>
            <a:stCxn id="6" idx="1"/>
            <a:endCxn id="9" idx="2"/>
          </p:cNvCxnSpPr>
          <p:nvPr/>
        </p:nvCxnSpPr>
        <p:spPr>
          <a:xfrm rot="10800000">
            <a:off x="1233379" y="2559927"/>
            <a:ext cx="1396804" cy="158710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  <a:stCxn id="4" idx="3"/>
            <a:endCxn id="7" idx="1"/>
          </p:cNvCxnSpPr>
          <p:nvPr/>
        </p:nvCxnSpPr>
        <p:spPr>
          <a:xfrm flipV="1">
            <a:off x="4317930" y="2335484"/>
            <a:ext cx="80842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11" idx="2"/>
            <a:endCxn id="7" idx="0"/>
          </p:cNvCxnSpPr>
          <p:nvPr/>
        </p:nvCxnSpPr>
        <p:spPr>
          <a:xfrm>
            <a:off x="5854252" y="1616637"/>
            <a:ext cx="3123" cy="4279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7" idx="3"/>
            <a:endCxn id="5" idx="1"/>
          </p:cNvCxnSpPr>
          <p:nvPr/>
        </p:nvCxnSpPr>
        <p:spPr>
          <a:xfrm>
            <a:off x="6588392" y="2335484"/>
            <a:ext cx="9055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852703" y="1660494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Air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83518" y="1996929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Air</a:t>
            </a:r>
          </a:p>
        </p:txBody>
      </p:sp>
      <p:cxnSp>
        <p:nvCxnSpPr>
          <p:cNvPr id="57" name="Straight Arrow Connector 56"/>
          <p:cNvCxnSpPr>
            <a:cxnSpLocks/>
            <a:stCxn id="6" idx="0"/>
            <a:endCxn id="4" idx="2"/>
          </p:cNvCxnSpPr>
          <p:nvPr/>
        </p:nvCxnSpPr>
        <p:spPr>
          <a:xfrm flipV="1">
            <a:off x="3627194" y="3416530"/>
            <a:ext cx="0" cy="49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cxnSpLocks/>
            <a:stCxn id="6" idx="3"/>
            <a:endCxn id="7" idx="2"/>
          </p:cNvCxnSpPr>
          <p:nvPr/>
        </p:nvCxnSpPr>
        <p:spPr>
          <a:xfrm flipV="1">
            <a:off x="4624205" y="2626429"/>
            <a:ext cx="1233170" cy="152060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108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 of polymer matrix composites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4213408" cy="335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simple Matlab functions like surf2stl, surf, etc.</a:t>
            </a:r>
          </a:p>
          <a:p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function draws the planes with calculation from the lines connecting the points as seen from the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surf2stl_pla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7" t="3419" r="18042" b="4502"/>
          <a:stretch/>
        </p:blipFill>
        <p:spPr bwMode="auto">
          <a:xfrm>
            <a:off x="5023338" y="1147225"/>
            <a:ext cx="3720937" cy="363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755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347"/>
            <a:ext cx="8520600" cy="831300"/>
          </a:xfrm>
        </p:spPr>
        <p:txBody>
          <a:bodyPr/>
          <a:lstStyle/>
          <a:p>
            <a:r>
              <a:rPr lang="en-US" dirty="0"/>
              <a:t>3D printing of polymer matrix composites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23" y="1789355"/>
            <a:ext cx="2452021" cy="1622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9" y="1789355"/>
            <a:ext cx="2497326" cy="1622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4568" y="966496"/>
            <a:ext cx="81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pointcloud</a:t>
            </a:r>
            <a:r>
              <a:rPr lang="en-US" dirty="0"/>
              <a:t> in MeshLab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890" y="3743125"/>
            <a:ext cx="813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open source software does a fine job except when large number of points are involved and points are too close to each other.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Fails when points are thoroughly spread inside the volume of the object.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425" y="1339766"/>
            <a:ext cx="2676744" cy="22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55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 of polymer matrix composites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4551245" cy="3354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Importing  </a:t>
            </a:r>
            <a:r>
              <a:rPr lang="en-US" dirty="0" err="1"/>
              <a:t>pointcloud</a:t>
            </a:r>
            <a:r>
              <a:rPr lang="en-US" dirty="0"/>
              <a:t> file (.</a:t>
            </a:r>
            <a:r>
              <a:rPr lang="en-US" dirty="0" err="1"/>
              <a:t>xyz</a:t>
            </a:r>
            <a:r>
              <a:rPr lang="en-US" dirty="0"/>
              <a:t>) in Solidworks using Scanto3D add-in.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Add-in “Scanto3D” promises to give pretty results but the surface is not smooth and contains many holes.</a:t>
            </a:r>
          </a:p>
          <a:p>
            <a:endParaRPr lang="en-US" dirty="0"/>
          </a:p>
        </p:txBody>
      </p:sp>
      <p:pic>
        <p:nvPicPr>
          <p:cNvPr id="2050" name="Picture 2" descr="Scanto3D_pla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357" b="93225" l="33736" r="781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91" t="24549" r="21272" b="4675"/>
          <a:stretch/>
        </p:blipFill>
        <p:spPr bwMode="auto">
          <a:xfrm>
            <a:off x="4842190" y="1388225"/>
            <a:ext cx="3990110" cy="335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527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 of polymer matrix composites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39661" y1="19976" x2="39661" y2="19976"/>
                        <a14:backgroundMark x1="29831" y1="15254" x2="29831" y2="15254"/>
                        <a14:backgroundMark x1="55085" y1="27724" x2="55085" y2="27724"/>
                        <a14:backgroundMark x1="63983" y1="23850" x2="63983" y2="23850"/>
                        <a14:backgroundMark x1="58814" y1="22639" x2="58814" y2="22639"/>
                        <a14:backgroundMark x1="38136" y1="39952" x2="38136" y2="39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6392" y="1379913"/>
            <a:ext cx="3985908" cy="2790136"/>
          </a:xfrm>
          <a:prstGeom prst="rect">
            <a:avLst/>
          </a:prstGeom>
          <a:ln w="2857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225225"/>
            <a:ext cx="4335115" cy="33540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References have been found from the works by Prof. Raymond </a:t>
            </a:r>
            <a:r>
              <a:rPr lang="en-US" dirty="0" err="1"/>
              <a:t>Rumpf</a:t>
            </a:r>
            <a:r>
              <a:rPr lang="en-US" dirty="0"/>
              <a:t> where points in solid object are separated from the void space using Binarization.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</a:t>
            </a:r>
            <a:r>
              <a:rPr lang="en-US" dirty="0" err="1"/>
              <a:t>matlab</a:t>
            </a:r>
            <a:r>
              <a:rPr lang="en-US" dirty="0"/>
              <a:t> function </a:t>
            </a:r>
            <a:r>
              <a:rPr lang="en-US" dirty="0" err="1"/>
              <a:t>isosurface</a:t>
            </a:r>
            <a:r>
              <a:rPr lang="en-US" dirty="0"/>
              <a:t> and </a:t>
            </a:r>
            <a:r>
              <a:rPr lang="en-US" dirty="0" err="1"/>
              <a:t>isocaps</a:t>
            </a:r>
            <a:r>
              <a:rPr lang="en-US" dirty="0"/>
              <a:t> helps in meshing the surfaces with equal weights. </a:t>
            </a:r>
          </a:p>
        </p:txBody>
      </p:sp>
    </p:spTree>
    <p:extLst>
      <p:ext uri="{BB962C8B-B14F-4D97-AF65-F5344CB8AC3E}">
        <p14:creationId xmlns:p14="http://schemas.microsoft.com/office/powerpoint/2010/main" val="3624059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 of polymer matrix composites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47225"/>
            <a:ext cx="5034023" cy="335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</a:t>
            </a:r>
          </a:p>
        </p:txBody>
      </p:sp>
      <p:pic>
        <p:nvPicPr>
          <p:cNvPr id="3074" name="Picture 2" descr="with_isoca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r="25204"/>
          <a:stretch/>
        </p:blipFill>
        <p:spPr bwMode="auto">
          <a:xfrm>
            <a:off x="1353751" y="1485231"/>
            <a:ext cx="3218249" cy="33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347" t="4787" r="15858" b="8280"/>
          <a:stretch/>
        </p:blipFill>
        <p:spPr>
          <a:xfrm>
            <a:off x="5087817" y="1619366"/>
            <a:ext cx="2661138" cy="280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9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 of polymer matrix composites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092" y="1306490"/>
            <a:ext cx="4370211" cy="3464801"/>
          </a:xfrm>
        </p:spPr>
        <p:txBody>
          <a:bodyPr/>
          <a:lstStyle/>
          <a:p>
            <a:pPr algn="just"/>
            <a:r>
              <a:rPr lang="en-US" dirty="0"/>
              <a:t>Results have been perfect in case of </a:t>
            </a:r>
            <a:r>
              <a:rPr lang="en-US" dirty="0" err="1"/>
              <a:t>Continous</a:t>
            </a:r>
            <a:r>
              <a:rPr lang="en-US" dirty="0"/>
              <a:t> surface.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Attempt is being made to form surface from discontinuous point cloud.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Trade off is to be done between the resolution of meshing and computation as higher resolution leads to large number of points.</a:t>
            </a:r>
          </a:p>
        </p:txBody>
      </p:sp>
      <p:pic>
        <p:nvPicPr>
          <p:cNvPr id="4098" name="Picture 2" descr="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03" y="1447168"/>
            <a:ext cx="4042997" cy="30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119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 of polymer matrix composites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25719"/>
            <a:ext cx="8520600" cy="545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Line Mesh and Layer Mesh Pattern were created in SolidWorks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9" y="1632575"/>
            <a:ext cx="4206238" cy="2299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499" y="1718781"/>
            <a:ext cx="4323349" cy="2289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1275" y="4257631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Line Mesh</a:t>
            </a:r>
          </a:p>
          <a:p>
            <a:r>
              <a:rPr lang="en-US" dirty="0"/>
              <a:t>Line Width = 0.2mm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0707" y="4156383"/>
            <a:ext cx="219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Layer Mesh</a:t>
            </a:r>
          </a:p>
          <a:p>
            <a:r>
              <a:rPr lang="en-US" dirty="0"/>
              <a:t>Layer Width = 0.2mm</a:t>
            </a:r>
          </a:p>
        </p:txBody>
      </p:sp>
    </p:spTree>
    <p:extLst>
      <p:ext uri="{BB962C8B-B14F-4D97-AF65-F5344CB8AC3E}">
        <p14:creationId xmlns:p14="http://schemas.microsoft.com/office/powerpoint/2010/main" val="3056813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99E-624C-4A40-8D84-6B4E2D83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680853"/>
          </a:xfrm>
        </p:spPr>
        <p:txBody>
          <a:bodyPr/>
          <a:lstStyle/>
          <a:p>
            <a:r>
              <a:rPr lang="en-US" dirty="0"/>
              <a:t>Hand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60DA7-29BA-46C5-A757-B7ED54632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4120257" cy="3387964"/>
          </a:xfrm>
        </p:spPr>
        <p:txBody>
          <a:bodyPr/>
          <a:lstStyle/>
          <a:p>
            <a:r>
              <a:rPr lang="en-US" dirty="0"/>
              <a:t>Working on design of hand for the robotic arm which is having anatomy similar to human hand.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picture shows the new design of palm for a proper grip of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DAAD6-99D9-4785-AA56-BC20BFE26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785" y1="22581" x2="12785" y2="22581"/>
                        <a14:foregroundMark x1="15190" y1="29032" x2="15190" y2="29032"/>
                        <a14:backgroundMark x1="59873" y1="97984" x2="59873" y2="97984"/>
                        <a14:backgroundMark x1="67215" y1="91532" x2="67215" y2="91532"/>
                        <a14:backgroundMark x1="42025" y1="72782" x2="42025" y2="72782"/>
                        <a14:backgroundMark x1="75063" y1="77621" x2="75063" y2="77621"/>
                        <a14:backgroundMark x1="78861" y1="68750" x2="78861" y2="68750"/>
                        <a14:backgroundMark x1="26835" y1="63105" x2="26835" y2="63105"/>
                        <a14:backgroundMark x1="54810" y1="71169" x2="54810" y2="71169"/>
                        <a14:backgroundMark x1="59747" y1="63306" x2="59747" y2="63306"/>
                        <a14:backgroundMark x1="66076" y1="57056" x2="66076" y2="57056"/>
                        <a14:backgroundMark x1="66709" y1="58065" x2="66709" y2="58065"/>
                        <a14:backgroundMark x1="67468" y1="58266" x2="67468" y2="58266"/>
                        <a14:backgroundMark x1="68228" y1="59073" x2="68228" y2="59073"/>
                        <a14:backgroundMark x1="65063" y1="56653" x2="65063" y2="56653"/>
                        <a14:backgroundMark x1="64430" y1="56048" x2="64430" y2="56048"/>
                        <a14:backgroundMark x1="65443" y1="56855" x2="65443" y2="56855"/>
                        <a14:backgroundMark x1="69367" y1="59879" x2="69367" y2="59879"/>
                        <a14:backgroundMark x1="63418" y1="55444" x2="63418" y2="55444"/>
                        <a14:backgroundMark x1="58101" y1="62702" x2="58101" y2="62702"/>
                        <a14:backgroundMark x1="58101" y1="62702" x2="58101" y2="62702"/>
                        <a14:backgroundMark x1="58228" y1="62298" x2="58228" y2="62298"/>
                        <a14:backgroundMark x1="58861" y1="63105" x2="58861" y2="63105"/>
                        <a14:backgroundMark x1="60633" y1="63911" x2="60633" y2="63911"/>
                        <a14:backgroundMark x1="61266" y1="64516" x2="61266" y2="64516"/>
                        <a14:backgroundMark x1="57215" y1="61694" x2="57215" y2="61694"/>
                        <a14:backgroundMark x1="54304" y1="70161" x2="54304" y2="70161"/>
                        <a14:backgroundMark x1="56076" y1="71976" x2="56076" y2="71976"/>
                        <a14:backgroundMark x1="59241" y1="76613" x2="59241" y2="76613"/>
                        <a14:backgroundMark x1="59367" y1="76613" x2="59367" y2="76613"/>
                        <a14:backgroundMark x1="60633" y1="77823" x2="60633" y2="77823"/>
                        <a14:backgroundMark x1="58734" y1="75202" x2="58734" y2="75202"/>
                        <a14:backgroundMark x1="67215" y1="71371" x2="67215" y2="71371"/>
                        <a14:backgroundMark x1="66582" y1="70363" x2="66582" y2="70363"/>
                        <a14:backgroundMark x1="71139" y1="73790" x2="71139" y2="73790"/>
                        <a14:backgroundMark x1="72025" y1="74395" x2="72025" y2="74395"/>
                        <a14:backgroundMark x1="53797" y1="69758" x2="53797" y2="69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1957" y="621309"/>
            <a:ext cx="4410125" cy="2768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5B087-A545-4B2A-8018-5F26CAA06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11" b="89474" l="0" r="996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1957" y="3504420"/>
            <a:ext cx="4532338" cy="11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91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BDD7-F5DB-42A9-ADA5-587A217DA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3098765" cy="335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image shows that how the grasp of a cylindrical object will take place using the hand.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a palm in the hand is giving a much better grasp than using only bone structure in the hand.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7C5CA-5858-42DB-97EC-F7A68A34B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6" b="97180" l="0" r="99849">
                        <a14:backgroundMark x1="63444" y1="65602" x2="63444" y2="65602"/>
                        <a14:backgroundMark x1="53927" y1="80263" x2="53927" y2="80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540" y="676949"/>
            <a:ext cx="5089515" cy="4090064"/>
          </a:xfrm>
          <a:prstGeom prst="rect">
            <a:avLst/>
          </a:prstGeom>
        </p:spPr>
      </p:pic>
      <p:sp>
        <p:nvSpPr>
          <p:cNvPr id="4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680853"/>
          </a:xfrm>
        </p:spPr>
        <p:txBody>
          <a:bodyPr/>
          <a:lstStyle/>
          <a:p>
            <a:r>
              <a:rPr lang="en-US" dirty="0"/>
              <a:t>Hand Design</a:t>
            </a:r>
          </a:p>
        </p:txBody>
      </p:sp>
    </p:spTree>
    <p:extLst>
      <p:ext uri="{BB962C8B-B14F-4D97-AF65-F5344CB8AC3E}">
        <p14:creationId xmlns:p14="http://schemas.microsoft.com/office/powerpoint/2010/main" val="200114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A62F-91C4-4A3D-9E2A-8529333D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64790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FC3F-55AD-45EC-8FA7-9D7D2EEB2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2538592" cy="3354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References for palm has been taken from the John Hopkins robotic prosthetic arm.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of fingers of Ecce robot was helpful for the design of fingers. Also, some length characteristics were taken from the human anatomy.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64629-88F0-47BA-B0F6-931602E45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062" y="1225225"/>
            <a:ext cx="3463266" cy="20601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2D3B2-BB9A-49F3-A38D-B645A4AA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60" y="963828"/>
            <a:ext cx="2059797" cy="37704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117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3D Printing Technology 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8851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To produce stronger and lighter parts quickly.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To reduce the part manufacturing cost.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To produce multiple part prototypes easily and independently.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Available Printer Technologies: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FDM (Fused Deposition Modelling)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SLS ( Selective Laser sintering)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DLP (Digital Light Processing)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l="29442" t="10679" r="29918" b="15514"/>
          <a:stretch/>
        </p:blipFill>
        <p:spPr>
          <a:xfrm>
            <a:off x="6400924" y="1396150"/>
            <a:ext cx="2224751" cy="27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26BD-90F0-4E95-BDDE-7A202308F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647902"/>
          </a:xfrm>
        </p:spPr>
        <p:txBody>
          <a:bodyPr/>
          <a:lstStyle/>
          <a:p>
            <a:r>
              <a:rPr lang="en-US" dirty="0"/>
              <a:t>Motion of thumb and its muscles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38646-9D04-4F15-8B8B-162DF0CA1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4276776" cy="3354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idea is to control the hand with 4 muscles by controlling the thumb adduction, abduction and its flexion and extension.</a:t>
            </a:r>
          </a:p>
          <a:p>
            <a:endParaRPr lang="en-US" dirty="0"/>
          </a:p>
          <a:p>
            <a:r>
              <a:rPr lang="en-US" dirty="0"/>
              <a:t>Abductor </a:t>
            </a:r>
            <a:r>
              <a:rPr lang="en-US" dirty="0" err="1"/>
              <a:t>Pollicis</a:t>
            </a:r>
            <a:r>
              <a:rPr lang="en-US" dirty="0"/>
              <a:t> Brevis, </a:t>
            </a:r>
            <a:r>
              <a:rPr lang="en-US" dirty="0" err="1"/>
              <a:t>Aductor</a:t>
            </a:r>
            <a:r>
              <a:rPr lang="en-US" dirty="0"/>
              <a:t> </a:t>
            </a:r>
            <a:r>
              <a:rPr lang="en-US" dirty="0" err="1"/>
              <a:t>Pollicis</a:t>
            </a:r>
            <a:r>
              <a:rPr lang="en-US" dirty="0"/>
              <a:t>, Flexor </a:t>
            </a:r>
            <a:r>
              <a:rPr lang="en-US" dirty="0" err="1"/>
              <a:t>Pollicis</a:t>
            </a:r>
            <a:r>
              <a:rPr lang="en-US" dirty="0"/>
              <a:t> Brevis, Extensor </a:t>
            </a:r>
            <a:r>
              <a:rPr lang="en-US" dirty="0" err="1"/>
              <a:t>Pollicis</a:t>
            </a:r>
            <a:r>
              <a:rPr lang="en-US" dirty="0"/>
              <a:t> Longus are the muscles used for thumb motion.</a:t>
            </a:r>
          </a:p>
          <a:p>
            <a:endParaRPr lang="en-US" dirty="0"/>
          </a:p>
          <a:p>
            <a:r>
              <a:rPr lang="en-US" dirty="0"/>
              <a:t>An idea is to attach muscle on forearm and use of string mechanism (like tendons) to control motion of hand.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18838D6A-12E9-49D1-B588-D5B3DEE2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11" y="989393"/>
            <a:ext cx="1051586" cy="14811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5CFC058F-DBFB-4C1A-9544-5B9EF580B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969" y="963827"/>
            <a:ext cx="2071161" cy="15404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B7D16FAF-D59F-439C-920B-DBFE5AF69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711" y="2866769"/>
            <a:ext cx="1945262" cy="15906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8303300D-0AB0-4193-9B2F-36E9734E6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202" y="2619897"/>
            <a:ext cx="1097024" cy="20843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3749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30ED-6086-4506-A711-69112C25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664378"/>
          </a:xfrm>
        </p:spPr>
        <p:txBody>
          <a:bodyPr/>
          <a:lstStyle/>
          <a:p>
            <a:r>
              <a:rPr lang="en-US" dirty="0"/>
              <a:t>Fingers Motion and Muscles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AA775-929D-4D1F-ACA0-9F82B012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3321186" cy="3354000"/>
          </a:xfrm>
        </p:spPr>
        <p:txBody>
          <a:bodyPr/>
          <a:lstStyle/>
          <a:p>
            <a:r>
              <a:rPr lang="en-US" dirty="0"/>
              <a:t>For the motion of finger, agonists and antagonists pair of muscles will work for flexion and extension.</a:t>
            </a:r>
          </a:p>
          <a:p>
            <a:endParaRPr lang="en-US" dirty="0"/>
          </a:p>
          <a:p>
            <a:r>
              <a:rPr lang="en-US" dirty="0"/>
              <a:t>Lumbricals, Extensor </a:t>
            </a:r>
            <a:r>
              <a:rPr lang="en-US" dirty="0" err="1"/>
              <a:t>Digitorum</a:t>
            </a:r>
            <a:r>
              <a:rPr lang="en-US" dirty="0"/>
              <a:t> Muscles are used for the flexion and extension of the fingers.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75DA691-4F6C-447E-8810-410A7E66D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962" y="1342766"/>
            <a:ext cx="2495930" cy="29538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EFBA712-DB23-45A6-AA20-02A0F86CA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170" y="1034035"/>
            <a:ext cx="1334399" cy="35713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790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B0C8-CF42-450C-904C-BDB3DED6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Festo Muscles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3D56-FDF6-455D-A5D7-54BF675FE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3963738" cy="335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Festo provides the muscles of 5 mm diameter and 70 mm length.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muscles will be much suitable and will also provide proper motion as per the study.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942DA-E3AF-41FB-907A-C907B930E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85" y1="2101" x2="2385" y2="2101"/>
                        <a14:foregroundMark x1="10275" y1="1401" x2="10275" y2="1401"/>
                        <a14:foregroundMark x1="19450" y1="1401" x2="19450" y2="1401"/>
                        <a14:foregroundMark x1="12385" y1="3081" x2="12385" y2="30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5438" y="1225225"/>
            <a:ext cx="4003589" cy="26225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071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1E92AA-3BA0-433D-91C2-9D61842D9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5714" y1="20330" x2="95714" y2="20330"/>
                        <a14:backgroundMark x1="13896" y1="77473" x2="13896" y2="77473"/>
                        <a14:backgroundMark x1="16104" y1="75824" x2="16104" y2="75824"/>
                        <a14:backgroundMark x1="24545" y1="81044" x2="24545" y2="81044"/>
                        <a14:backgroundMark x1="28831" y1="75549" x2="28831" y2="75549"/>
                        <a14:backgroundMark x1="33506" y1="73352" x2="33506" y2="73352"/>
                        <a14:backgroundMark x1="35714" y1="73901" x2="35714" y2="73901"/>
                        <a14:backgroundMark x1="46364" y1="67857" x2="46364" y2="67857"/>
                        <a14:backgroundMark x1="54026" y1="66758" x2="54026" y2="66758"/>
                        <a14:backgroundMark x1="57662" y1="62363" x2="57662" y2="62363"/>
                        <a14:backgroundMark x1="61039" y1="60440" x2="61039" y2="60440"/>
                        <a14:backgroundMark x1="63247" y1="59341" x2="63247" y2="59341"/>
                        <a14:backgroundMark x1="69740" y1="57967" x2="69740" y2="57967"/>
                        <a14:backgroundMark x1="72857" y1="56593" x2="72857" y2="56593"/>
                        <a14:backgroundMark x1="74026" y1="55220" x2="74026" y2="55220"/>
                        <a14:backgroundMark x1="77662" y1="53297" x2="77662" y2="53297"/>
                        <a14:backgroundMark x1="80130" y1="53022" x2="80130" y2="53022"/>
                        <a14:backgroundMark x1="81818" y1="51923" x2="81818" y2="51923"/>
                        <a14:backgroundMark x1="83636" y1="50824" x2="83636" y2="50824"/>
                        <a14:backgroundMark x1="84675" y1="47802" x2="84675" y2="47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140" y="399860"/>
            <a:ext cx="4679627" cy="22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BEC12-B372-40CF-83F0-35913B596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8" b="89831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140" y="2612047"/>
            <a:ext cx="4679627" cy="2186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6E003C-64A7-43B3-881A-46AE5F5A8D11}"/>
              </a:ext>
            </a:extLst>
          </p:cNvPr>
          <p:cNvSpPr txBox="1"/>
          <p:nvPr/>
        </p:nvSpPr>
        <p:spPr>
          <a:xfrm>
            <a:off x="5503025" y="1044288"/>
            <a:ext cx="3034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FBG sensor will be used as positional sensor from top side as shown in first figure.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C5EAE-F3DD-42DD-985E-A854D0D716B2}"/>
              </a:ext>
            </a:extLst>
          </p:cNvPr>
          <p:cNvSpPr txBox="1"/>
          <p:nvPr/>
        </p:nvSpPr>
        <p:spPr>
          <a:xfrm>
            <a:off x="5503025" y="3243839"/>
            <a:ext cx="3034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view shows the way to place the FBG sensor on the finger bone.</a:t>
            </a:r>
          </a:p>
        </p:txBody>
      </p:sp>
    </p:spTree>
    <p:extLst>
      <p:ext uri="{BB962C8B-B14F-4D97-AF65-F5344CB8AC3E}">
        <p14:creationId xmlns:p14="http://schemas.microsoft.com/office/powerpoint/2010/main" val="4049414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DB8C6-94A1-48C1-B0F3-9A63598A0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88" y="191234"/>
            <a:ext cx="8520600" cy="831300"/>
          </a:xfrm>
        </p:spPr>
        <p:txBody>
          <a:bodyPr/>
          <a:lstStyle/>
          <a:p>
            <a:r>
              <a:rPr lang="en-US" b="1" dirty="0"/>
              <a:t>Finger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03A9E-3FDE-4B82-AB6B-5B1D5DEA5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500" l="0" r="9576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9351" y="1413863"/>
            <a:ext cx="5011989" cy="312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17AF9-1EFF-49CE-8F15-69F3708DA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551" r="898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0570" y="1022534"/>
            <a:ext cx="954267" cy="351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95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7EF57-1B18-4097-BB43-78420788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Finger Design with FBG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C2E2C-AF33-4AD2-A4A1-5A4CFDC74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9" b="95327" l="9841" r="963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5624" y="1147225"/>
            <a:ext cx="5764904" cy="367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DF53C-6CCD-46E8-8440-0D25ADAFC018}"/>
              </a:ext>
            </a:extLst>
          </p:cNvPr>
          <p:cNvSpPr txBox="1"/>
          <p:nvPr/>
        </p:nvSpPr>
        <p:spPr>
          <a:xfrm>
            <a:off x="5216262" y="1668846"/>
            <a:ext cx="2601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FBG Sensor will be used as touch sensor as shown in figure.</a:t>
            </a:r>
          </a:p>
        </p:txBody>
      </p:sp>
    </p:spTree>
    <p:extLst>
      <p:ext uri="{BB962C8B-B14F-4D97-AF65-F5344CB8AC3E}">
        <p14:creationId xmlns:p14="http://schemas.microsoft.com/office/powerpoint/2010/main" val="3998637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47DE8A-66A4-40F3-8835-6B2CB464D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5" b="89637" l="2489" r="962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399" y="714896"/>
            <a:ext cx="8134829" cy="35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17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20600" cy="5902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Graphene Strain </a:t>
            </a:r>
            <a:r>
              <a:rPr lang="en-US" dirty="0" err="1"/>
              <a:t>Guage</a:t>
            </a:r>
            <a:endParaRPr lang="en-US" dirty="0"/>
          </a:p>
        </p:txBody>
      </p:sp>
      <p:pic>
        <p:nvPicPr>
          <p:cNvPr id="6" name="VID_20170721_1342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002" y="590204"/>
            <a:ext cx="7481411" cy="42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76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6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Use of Graphene in 3D Printing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72949" y="1266050"/>
            <a:ext cx="60141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Enhances the mechanical strength , thermal and electrical conductivity.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Used in developing batteries, Sensors, EMI and radiofrequency Sheets.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Used for conductive paths which could be directly printed in the parts. </a:t>
            </a:r>
          </a:p>
          <a:p>
            <a:pPr marL="228600" lvl="0" rtl="0">
              <a:spcBef>
                <a:spcPts val="0"/>
              </a:spcBef>
              <a:spcAft>
                <a:spcPts val="0"/>
              </a:spcAft>
            </a:pPr>
            <a:endParaRPr lang="en" dirty="0"/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l="7778" t="11273" r="15434" b="8372"/>
          <a:stretch/>
        </p:blipFill>
        <p:spPr>
          <a:xfrm>
            <a:off x="6437599" y="1547449"/>
            <a:ext cx="2239799" cy="234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0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Graphene Filament Manufacturers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u="sng" dirty="0">
                <a:solidFill>
                  <a:schemeClr val="hlink"/>
                </a:solidFill>
              </a:rPr>
              <a:t>Afinia Graphene Enhanced PLA ( 50$/400gm)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u="sng" dirty="0">
                <a:solidFill>
                  <a:schemeClr val="hlink"/>
                </a:solidFill>
              </a:rPr>
              <a:t>BlackMagic3D HIPS Carbon Fiber Graphene (40$/350gm)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u="sng" dirty="0">
                <a:solidFill>
                  <a:schemeClr val="hlink"/>
                </a:solidFill>
              </a:rPr>
              <a:t>Conductive Graphene PLA Filament (55$/100gm)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u="sng" dirty="0">
                <a:solidFill>
                  <a:schemeClr val="hlink"/>
                </a:solidFill>
              </a:rPr>
              <a:t>Grafylon PLA+Graphene (19.32$/350gm)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GraphenePLA (23$/500gm)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Filament Production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248925" y="3396600"/>
            <a:ext cx="2331300" cy="7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u="sng" dirty="0">
                <a:solidFill>
                  <a:schemeClr val="hlink"/>
                </a:solidFill>
                <a:hlinkClick r:id="rId3"/>
              </a:rPr>
              <a:t>Filabot Filament Extruder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4294967295"/>
          </p:nvPr>
        </p:nvSpPr>
        <p:spPr>
          <a:xfrm>
            <a:off x="0" y="1225550"/>
            <a:ext cx="5548313" cy="33543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Can produce both 1.75mm and 2.85 mm filament.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Can be used to recycle the waste printed materials.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Heating the mixture of Graphene and Pellets will form the composite which can be then shredded and fed to the Filabot.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l="12320" t="24063" r="5980" b="19411"/>
          <a:stretch/>
        </p:blipFill>
        <p:spPr>
          <a:xfrm>
            <a:off x="5996850" y="1225224"/>
            <a:ext cx="2835450" cy="19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Strength &amp; Ductility Enhancement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" y="1155700"/>
            <a:ext cx="8510588" cy="38164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Benefits of cementitious composites: enhancement in </a:t>
            </a:r>
            <a:r>
              <a:rPr lang="en-US" sz="1400" b="1" dirty="0">
                <a:solidFill>
                  <a:schemeClr val="tx1"/>
                </a:solidFill>
              </a:rPr>
              <a:t>strength, ductility, fracture energy </a:t>
            </a:r>
            <a:r>
              <a:rPr lang="en-US" sz="1400" dirty="0">
                <a:solidFill>
                  <a:schemeClr val="tx1"/>
                </a:solidFill>
              </a:rPr>
              <a:t>by incorporating micro-sized inert carbonized particles in cementitious composites.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0.08 wt.% addition of micro sized inert carbonized bamboo particles </a:t>
            </a:r>
            <a:r>
              <a:rPr lang="en-US" sz="1400" b="1" dirty="0">
                <a:solidFill>
                  <a:schemeClr val="tx1"/>
                </a:solidFill>
              </a:rPr>
              <a:t>enhances the flexural strength and toughness up to 66% &amp; 103%</a:t>
            </a:r>
            <a:r>
              <a:rPr lang="en-US" sz="1400" dirty="0">
                <a:solidFill>
                  <a:schemeClr val="tx1"/>
                </a:solidFill>
              </a:rPr>
              <a:t> resp. of cement composites.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Cement composites are the heterogeneous materials composed of complex micro, mezzo and macro structure.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</a:rPr>
              <a:t>Increased w/c (water-cement) ratio reduces the mechanical strength</a:t>
            </a:r>
            <a:r>
              <a:rPr lang="en-US" sz="1400" dirty="0">
                <a:solidFill>
                  <a:schemeClr val="tx1"/>
                </a:solidFill>
              </a:rPr>
              <a:t> of C-S-H (Calcium silicate hydrate) at </a:t>
            </a:r>
            <a:r>
              <a:rPr lang="en-US" sz="1400" dirty="0" err="1">
                <a:solidFill>
                  <a:schemeClr val="tx1"/>
                </a:solidFill>
              </a:rPr>
              <a:t>nano</a:t>
            </a:r>
            <a:r>
              <a:rPr lang="en-US" sz="1400" dirty="0">
                <a:solidFill>
                  <a:schemeClr val="tx1"/>
                </a:solidFill>
              </a:rPr>
              <a:t> scale and consequently results in lower strengths of cement composites.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Literature shows that the use of </a:t>
            </a:r>
            <a:r>
              <a:rPr lang="en-US" sz="1400" i="1" dirty="0">
                <a:solidFill>
                  <a:schemeClr val="tx1"/>
                </a:solidFill>
              </a:rPr>
              <a:t>fly ash, silica fume, ground granulated blast furnace slag, lime stone powder, bentonite, metakaolin, glass powder, rice husk, coconut shell and wheat straw ashes</a:t>
            </a:r>
            <a:r>
              <a:rPr lang="en-US" sz="1400" dirty="0">
                <a:solidFill>
                  <a:schemeClr val="tx1"/>
                </a:solidFill>
              </a:rPr>
              <a:t> in the cementitious composites as a partial replacement of cement have several </a:t>
            </a:r>
            <a:r>
              <a:rPr lang="en-US" sz="1400" b="1" dirty="0">
                <a:solidFill>
                  <a:schemeClr val="tx1"/>
                </a:solidFill>
              </a:rPr>
              <a:t>positive effects on their performance</a:t>
            </a:r>
            <a:r>
              <a:rPr lang="en-US" sz="1400" dirty="0">
                <a:solidFill>
                  <a:schemeClr val="tx1"/>
                </a:solidFill>
              </a:rPr>
              <a:t>, such as improved workability, consistency, thixotropy, compressive strength and durability.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9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of CNT and Graphene Nanocomposites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51401"/>
            <a:ext cx="4443180" cy="33234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Degradation of High temperature mechanical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Low fracture toughness.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Poor creep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Deprived thermal shock resistance.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Image result for single walled carbon nanotub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1376172"/>
            <a:ext cx="38100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5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5231</TotalTime>
  <Words>2108</Words>
  <Application>Microsoft Office PowerPoint</Application>
  <PresentationFormat>On-screen Show (16:9)</PresentationFormat>
  <Paragraphs>314</Paragraphs>
  <Slides>50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Cambria Math</vt:lpstr>
      <vt:lpstr>Arial</vt:lpstr>
      <vt:lpstr>Calibri Light</vt:lpstr>
      <vt:lpstr>Calibri</vt:lpstr>
      <vt:lpstr>Economica</vt:lpstr>
      <vt:lpstr>Office Theme</vt:lpstr>
      <vt:lpstr>Development of Artificial Robotic Arm based on Tactile Sensor</vt:lpstr>
      <vt:lpstr>Team</vt:lpstr>
      <vt:lpstr>Cyberphysical Architecture</vt:lpstr>
      <vt:lpstr>3D Printing Technology </vt:lpstr>
      <vt:lpstr>Use of Graphene in 3D Printing</vt:lpstr>
      <vt:lpstr>Graphene Filament Manufacturers</vt:lpstr>
      <vt:lpstr>Filament Production</vt:lpstr>
      <vt:lpstr>Strength &amp; Ductility Enhancement</vt:lpstr>
      <vt:lpstr>Need of CNT and Graphene Nanocomposites</vt:lpstr>
      <vt:lpstr>Graphene Reinforced Ceramic Nanocomposites</vt:lpstr>
      <vt:lpstr>Benefits of GNP</vt:lpstr>
      <vt:lpstr>Fiber Bragg Grating (FBG) Principle </vt:lpstr>
      <vt:lpstr>Benefits of FBG:</vt:lpstr>
      <vt:lpstr>Actuators</vt:lpstr>
      <vt:lpstr>Benefits of PAM</vt:lpstr>
      <vt:lpstr>Reaction- Diffusion by Nervous System</vt:lpstr>
      <vt:lpstr>Reaction- Diffusion by Nervous System [Link]</vt:lpstr>
      <vt:lpstr>Reaction- Diffusion by Nervous System</vt:lpstr>
      <vt:lpstr>3d Spatially Variant lattices</vt:lpstr>
      <vt:lpstr>Resistivity Measurement</vt:lpstr>
      <vt:lpstr>Variation in Area of Cross Section</vt:lpstr>
      <vt:lpstr>Variation in Infill Percentage</vt:lpstr>
      <vt:lpstr>Graphene Characterization</vt:lpstr>
      <vt:lpstr>Contact Resistance</vt:lpstr>
      <vt:lpstr>Joint Limits</vt:lpstr>
      <vt:lpstr>3D printing of polymer matrix composites</vt:lpstr>
      <vt:lpstr>3D printing of polymer matrix composites</vt:lpstr>
      <vt:lpstr>3D printing of polymer matrix composites</vt:lpstr>
      <vt:lpstr>3D printing of polymer matrix composites</vt:lpstr>
      <vt:lpstr>3D printing of polymer matrix composites</vt:lpstr>
      <vt:lpstr>3D printing of polymer matrix composites</vt:lpstr>
      <vt:lpstr>3D printing of polymer matrix composites</vt:lpstr>
      <vt:lpstr>3D printing of polymer matrix composites</vt:lpstr>
      <vt:lpstr>3D printing of polymer matrix composites</vt:lpstr>
      <vt:lpstr>3D printing of polymer matrix composites</vt:lpstr>
      <vt:lpstr>3D printing of polymer matrix composites</vt:lpstr>
      <vt:lpstr>Hand Design</vt:lpstr>
      <vt:lpstr>Hand Design</vt:lpstr>
      <vt:lpstr>References</vt:lpstr>
      <vt:lpstr>Motion of thumb and its muscles</vt:lpstr>
      <vt:lpstr>Fingers Motion and Muscles</vt:lpstr>
      <vt:lpstr>Festo Muscles</vt:lpstr>
      <vt:lpstr>PowerPoint Presentation</vt:lpstr>
      <vt:lpstr>Finger Design</vt:lpstr>
      <vt:lpstr>Finger Design with FBG Sensor</vt:lpstr>
      <vt:lpstr>PowerPoint Presentation</vt:lpstr>
      <vt:lpstr>Graphene Strain Guage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Artificial Robotic Arm based on Tactile Sensor</dc:title>
  <cp:lastModifiedBy>vinit sarode</cp:lastModifiedBy>
  <cp:revision>309</cp:revision>
  <dcterms:modified xsi:type="dcterms:W3CDTF">2017-07-24T10:08:39Z</dcterms:modified>
</cp:coreProperties>
</file>